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7" r:id="rId2"/>
    <p:sldId id="256" r:id="rId3"/>
    <p:sldId id="257" r:id="rId4"/>
    <p:sldId id="258" r:id="rId5"/>
    <p:sldId id="260" r:id="rId6"/>
    <p:sldId id="259" r:id="rId7"/>
    <p:sldId id="261" r:id="rId8"/>
    <p:sldId id="264" r:id="rId9"/>
    <p:sldId id="265" r:id="rId10"/>
    <p:sldId id="269" r:id="rId11"/>
    <p:sldId id="267" r:id="rId12"/>
    <p:sldId id="268" r:id="rId13"/>
    <p:sldId id="271" r:id="rId14"/>
    <p:sldId id="272" r:id="rId15"/>
    <p:sldId id="273" r:id="rId16"/>
    <p:sldId id="270" r:id="rId17"/>
    <p:sldId id="274" r:id="rId18"/>
    <p:sldId id="276" r:id="rId19"/>
    <p:sldId id="296" r:id="rId20"/>
    <p:sldId id="275" r:id="rId21"/>
    <p:sldId id="278" r:id="rId22"/>
    <p:sldId id="295" r:id="rId23"/>
    <p:sldId id="279" r:id="rId24"/>
    <p:sldId id="280" r:id="rId25"/>
    <p:sldId id="281" r:id="rId26"/>
    <p:sldId id="282" r:id="rId27"/>
    <p:sldId id="283" r:id="rId28"/>
    <p:sldId id="284" r:id="rId29"/>
    <p:sldId id="285" r:id="rId30"/>
    <p:sldId id="286" r:id="rId31"/>
    <p:sldId id="287" r:id="rId32"/>
    <p:sldId id="289" r:id="rId33"/>
    <p:sldId id="290" r:id="rId34"/>
    <p:sldId id="288" r:id="rId35"/>
    <p:sldId id="291" r:id="rId36"/>
    <p:sldId id="292" r:id="rId37"/>
    <p:sldId id="293"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FFFF99"/>
    <a:srgbClr val="FFFF66"/>
    <a:srgbClr val="000099"/>
    <a:srgbClr val="A3B4DA"/>
    <a:srgbClr val="0000CC"/>
    <a:srgbClr val="C3E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2" autoAdjust="0"/>
    <p:restoredTop sz="94660"/>
  </p:normalViewPr>
  <p:slideViewPr>
    <p:cSldViewPr snapToGrid="0">
      <p:cViewPr varScale="1">
        <p:scale>
          <a:sx n="68" d="100"/>
          <a:sy n="68" d="100"/>
        </p:scale>
        <p:origin x="6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2C889-C948-4E1D-9E51-F6A57B6A6343}" type="datetimeFigureOut">
              <a:rPr lang="en-PH" smtClean="0"/>
              <a:t>09/08/2025</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C1A95-EDE8-4D70-ABAA-406F21282B58}" type="slidenum">
              <a:rPr lang="en-PH" smtClean="0"/>
              <a:t>‹#›</a:t>
            </a:fld>
            <a:endParaRPr lang="en-PH"/>
          </a:p>
        </p:txBody>
      </p:sp>
    </p:spTree>
    <p:extLst>
      <p:ext uri="{BB962C8B-B14F-4D97-AF65-F5344CB8AC3E}">
        <p14:creationId xmlns:p14="http://schemas.microsoft.com/office/powerpoint/2010/main" val="2237947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Blank weekly schedule form available in handout that will be given.</a:t>
            </a:r>
            <a:endParaRPr lang="en-PH" dirty="0"/>
          </a:p>
        </p:txBody>
      </p:sp>
      <p:sp>
        <p:nvSpPr>
          <p:cNvPr id="4" name="Slide Number Placeholder 3"/>
          <p:cNvSpPr>
            <a:spLocks noGrp="1"/>
          </p:cNvSpPr>
          <p:nvPr>
            <p:ph type="sldNum" sz="quarter" idx="5"/>
          </p:nvPr>
        </p:nvSpPr>
        <p:spPr/>
        <p:txBody>
          <a:bodyPr/>
          <a:lstStyle/>
          <a:p>
            <a:fld id="{15DC1A95-EDE8-4D70-ABAA-406F21282B58}" type="slidenum">
              <a:rPr lang="en-PH" smtClean="0"/>
              <a:t>19</a:t>
            </a:fld>
            <a:endParaRPr lang="en-PH"/>
          </a:p>
        </p:txBody>
      </p:sp>
    </p:spTree>
    <p:extLst>
      <p:ext uri="{BB962C8B-B14F-4D97-AF65-F5344CB8AC3E}">
        <p14:creationId xmlns:p14="http://schemas.microsoft.com/office/powerpoint/2010/main" val="122838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VIDEO. PLS. PLAY.</a:t>
            </a:r>
            <a:endParaRPr lang="en-PH" dirty="0"/>
          </a:p>
        </p:txBody>
      </p:sp>
      <p:sp>
        <p:nvSpPr>
          <p:cNvPr id="4" name="Slide Number Placeholder 3"/>
          <p:cNvSpPr>
            <a:spLocks noGrp="1"/>
          </p:cNvSpPr>
          <p:nvPr>
            <p:ph type="sldNum" sz="quarter" idx="5"/>
          </p:nvPr>
        </p:nvSpPr>
        <p:spPr/>
        <p:txBody>
          <a:bodyPr/>
          <a:lstStyle/>
          <a:p>
            <a:fld id="{15DC1A95-EDE8-4D70-ABAA-406F21282B58}" type="slidenum">
              <a:rPr lang="en-PH" smtClean="0"/>
              <a:t>34</a:t>
            </a:fld>
            <a:endParaRPr lang="en-PH"/>
          </a:p>
        </p:txBody>
      </p:sp>
    </p:spTree>
    <p:extLst>
      <p:ext uri="{BB962C8B-B14F-4D97-AF65-F5344CB8AC3E}">
        <p14:creationId xmlns:p14="http://schemas.microsoft.com/office/powerpoint/2010/main" val="2503639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8100-086A-4E5D-9745-7E0506305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B37E42AD-DD6E-4C0F-B949-2D11FC3A7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34279A53-E7C0-4EBD-ACF8-10253B8A8E1D}"/>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5" name="Footer Placeholder 4">
            <a:extLst>
              <a:ext uri="{FF2B5EF4-FFF2-40B4-BE49-F238E27FC236}">
                <a16:creationId xmlns:a16="http://schemas.microsoft.com/office/drawing/2014/main" id="{E729B5B1-6197-4147-9DC3-2976E43A8699}"/>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553CB32-8441-44E6-96B1-1074ADEACF4F}"/>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357227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7CC39-5ED8-4F5E-89FA-5667B5F85CFC}"/>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B343FD0E-CA30-4705-87AE-AE99D8A7D9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6DF87AA8-9721-44D4-BA9A-DE9F31A7948F}"/>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5" name="Footer Placeholder 4">
            <a:extLst>
              <a:ext uri="{FF2B5EF4-FFF2-40B4-BE49-F238E27FC236}">
                <a16:creationId xmlns:a16="http://schemas.microsoft.com/office/drawing/2014/main" id="{2A376A18-C6EA-462D-B974-0BEB1FE5E24C}"/>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55A5D104-FE74-4F35-AE1C-1CA72A3653C9}"/>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2624942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FFCA49-C822-4AF9-988F-1317E0F6B6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2763F7C0-6F0A-4E2E-84D4-302691D897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9E89B9A7-A056-4324-8319-8FB818B8670D}"/>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5" name="Footer Placeholder 4">
            <a:extLst>
              <a:ext uri="{FF2B5EF4-FFF2-40B4-BE49-F238E27FC236}">
                <a16:creationId xmlns:a16="http://schemas.microsoft.com/office/drawing/2014/main" id="{C30753D1-641A-40BF-BF60-216E6E622139}"/>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05287431-7620-4A96-9D8D-B117F84F7E54}"/>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170015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6F78-0E5D-4ED7-B80B-6316F5C6DBD1}"/>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4AC50166-0322-4B4F-A6DE-F283837B8C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EA836CFF-1916-4159-8C89-F241AFF6B592}"/>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5" name="Footer Placeholder 4">
            <a:extLst>
              <a:ext uri="{FF2B5EF4-FFF2-40B4-BE49-F238E27FC236}">
                <a16:creationId xmlns:a16="http://schemas.microsoft.com/office/drawing/2014/main" id="{E9EE9853-2182-41F1-9985-16B0BC40810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6CFE3C79-3661-455A-9DE6-3BE7DEEE43D5}"/>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4146405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1101E-4BC8-4EAC-AD49-C725E86824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DE03319A-21FD-4333-91B5-B8824560AA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1938079-45A2-439C-9F73-F7B345A89722}"/>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5" name="Footer Placeholder 4">
            <a:extLst>
              <a:ext uri="{FF2B5EF4-FFF2-40B4-BE49-F238E27FC236}">
                <a16:creationId xmlns:a16="http://schemas.microsoft.com/office/drawing/2014/main" id="{A491EA2B-0D4A-499F-96A3-3BCEC9AF9173}"/>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895C1C73-ED7F-4A85-ABC2-C35E3F6E168B}"/>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4222403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25E4E-7663-4E3B-B089-194AEA89A175}"/>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B54AC320-2F2C-49EE-8006-169C199FD3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ADBED712-FFEE-441F-9BF1-59B145DC80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728B21A0-2A53-4A6C-816C-19A8FD1898CD}"/>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6" name="Footer Placeholder 5">
            <a:extLst>
              <a:ext uri="{FF2B5EF4-FFF2-40B4-BE49-F238E27FC236}">
                <a16:creationId xmlns:a16="http://schemas.microsoft.com/office/drawing/2014/main" id="{6CE56046-6DC9-47B8-9F96-7AD31216FEFA}"/>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8F5676D5-826A-42CB-ACAE-A6BD12787D8D}"/>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244299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2E4D-33D8-4DD3-B48F-459D45C3B997}"/>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174940A8-E380-4336-A0E7-3B4E27A12E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1937F4-BAA1-4FEE-820C-EFB3BE099F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00018EE4-E921-4DA5-9782-11450C9A6A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7431C6-6661-4F15-A7D3-81612EFCC3B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13962377-7EEE-46BC-81D9-DB8723F9741A}"/>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8" name="Footer Placeholder 7">
            <a:extLst>
              <a:ext uri="{FF2B5EF4-FFF2-40B4-BE49-F238E27FC236}">
                <a16:creationId xmlns:a16="http://schemas.microsoft.com/office/drawing/2014/main" id="{6A368D3C-EA15-4560-A23F-6A15DA55A1A2}"/>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FEC814C3-DF5B-48D3-8B31-15DF66D034A9}"/>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1929444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A90E-30E3-4F61-94DA-22471AE64BD1}"/>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672D3AB8-9C5D-456E-84AC-46911515B436}"/>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4" name="Footer Placeholder 3">
            <a:extLst>
              <a:ext uri="{FF2B5EF4-FFF2-40B4-BE49-F238E27FC236}">
                <a16:creationId xmlns:a16="http://schemas.microsoft.com/office/drawing/2014/main" id="{5BD3A1E3-6CC2-45EB-8748-626B88DD308F}"/>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B6EDC677-BECD-41BB-944C-9C88C942EE90}"/>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2354824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0C7DF1-D554-4A66-834E-98375BFD165E}"/>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3" name="Footer Placeholder 2">
            <a:extLst>
              <a:ext uri="{FF2B5EF4-FFF2-40B4-BE49-F238E27FC236}">
                <a16:creationId xmlns:a16="http://schemas.microsoft.com/office/drawing/2014/main" id="{9B2E33EE-B95F-4F7E-9F03-C99AD4DB9CFE}"/>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9FF8FF3C-D0AA-42D6-B3C7-42CE40B27032}"/>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378277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5AB05-00B5-4BBA-B728-8676B618A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55765BD7-F763-4056-B4FE-E493CD479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5169B0D4-4F62-4BED-A361-B06C82ADD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815521-E4A3-4775-AB99-E7044AF5A427}"/>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6" name="Footer Placeholder 5">
            <a:extLst>
              <a:ext uri="{FF2B5EF4-FFF2-40B4-BE49-F238E27FC236}">
                <a16:creationId xmlns:a16="http://schemas.microsoft.com/office/drawing/2014/main" id="{E060E16A-CB32-43CB-B614-2E14E7DCAA44}"/>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5BB25B22-2B49-4866-B7B5-D9BCE1325FDA}"/>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1530727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06B0-E9F0-4151-A562-6B3096F4FA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3FAD77AB-5933-4FC1-8471-151E89CBE6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EB21D6D6-4490-45DD-A693-1BC46E869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E2ED9E-E711-40F8-BA82-20BA41B63C12}"/>
              </a:ext>
            </a:extLst>
          </p:cNvPr>
          <p:cNvSpPr>
            <a:spLocks noGrp="1"/>
          </p:cNvSpPr>
          <p:nvPr>
            <p:ph type="dt" sz="half" idx="10"/>
          </p:nvPr>
        </p:nvSpPr>
        <p:spPr/>
        <p:txBody>
          <a:bodyPr/>
          <a:lstStyle/>
          <a:p>
            <a:fld id="{03680A43-A76A-4BFA-8AA0-369E2F8DB090}" type="datetimeFigureOut">
              <a:rPr lang="en-PH" smtClean="0"/>
              <a:t>09/08/2025</a:t>
            </a:fld>
            <a:endParaRPr lang="en-PH"/>
          </a:p>
        </p:txBody>
      </p:sp>
      <p:sp>
        <p:nvSpPr>
          <p:cNvPr id="6" name="Footer Placeholder 5">
            <a:extLst>
              <a:ext uri="{FF2B5EF4-FFF2-40B4-BE49-F238E27FC236}">
                <a16:creationId xmlns:a16="http://schemas.microsoft.com/office/drawing/2014/main" id="{A1666FAD-9324-47F3-883B-DEF1DCB9FB28}"/>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B744FE26-12F2-4956-98CB-4B40ADA223E7}"/>
              </a:ext>
            </a:extLst>
          </p:cNvPr>
          <p:cNvSpPr>
            <a:spLocks noGrp="1"/>
          </p:cNvSpPr>
          <p:nvPr>
            <p:ph type="sldNum" sz="quarter" idx="12"/>
          </p:nvPr>
        </p:nvSpPr>
        <p:spPr/>
        <p:txBody>
          <a:bodyPr/>
          <a:lstStyle/>
          <a:p>
            <a:fld id="{7D97152F-760F-4BB5-A780-B18E16C54EF7}" type="slidenum">
              <a:rPr lang="en-PH" smtClean="0"/>
              <a:t>‹#›</a:t>
            </a:fld>
            <a:endParaRPr lang="en-PH"/>
          </a:p>
        </p:txBody>
      </p:sp>
    </p:spTree>
    <p:extLst>
      <p:ext uri="{BB962C8B-B14F-4D97-AF65-F5344CB8AC3E}">
        <p14:creationId xmlns:p14="http://schemas.microsoft.com/office/powerpoint/2010/main" val="354538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4D01F-5660-4FA2-8AB5-8554DB826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A2C06DF7-59CA-440C-9A8C-C87B89E3E2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D0D01999-3E32-4652-A920-762A51500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80A43-A76A-4BFA-8AA0-369E2F8DB090}" type="datetimeFigureOut">
              <a:rPr lang="en-PH" smtClean="0"/>
              <a:t>09/08/2025</a:t>
            </a:fld>
            <a:endParaRPr lang="en-PH"/>
          </a:p>
        </p:txBody>
      </p:sp>
      <p:sp>
        <p:nvSpPr>
          <p:cNvPr id="5" name="Footer Placeholder 4">
            <a:extLst>
              <a:ext uri="{FF2B5EF4-FFF2-40B4-BE49-F238E27FC236}">
                <a16:creationId xmlns:a16="http://schemas.microsoft.com/office/drawing/2014/main" id="{C223C10B-85EF-438F-B7EC-7DE0275E4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2C8465E3-9737-4FBE-99C5-8D86D0FCA4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7152F-760F-4BB5-A780-B18E16C54EF7}" type="slidenum">
              <a:rPr lang="en-PH" smtClean="0"/>
              <a:t>‹#›</a:t>
            </a:fld>
            <a:endParaRPr lang="en-PH"/>
          </a:p>
        </p:txBody>
      </p:sp>
    </p:spTree>
    <p:extLst>
      <p:ext uri="{BB962C8B-B14F-4D97-AF65-F5344CB8AC3E}">
        <p14:creationId xmlns:p14="http://schemas.microsoft.com/office/powerpoint/2010/main" val="3039929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2.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4191-D950-450C-9E59-09C9BDB694BB}"/>
              </a:ext>
            </a:extLst>
          </p:cNvPr>
          <p:cNvSpPr>
            <a:spLocks noGrp="1"/>
          </p:cNvSpPr>
          <p:nvPr>
            <p:ph type="title"/>
          </p:nvPr>
        </p:nvSpPr>
        <p:spPr/>
        <p:txBody>
          <a:bodyPr/>
          <a:lstStyle/>
          <a:p>
            <a:endParaRPr lang="en-PH"/>
          </a:p>
        </p:txBody>
      </p:sp>
      <p:sp>
        <p:nvSpPr>
          <p:cNvPr id="3" name="Content Placeholder 2">
            <a:extLst>
              <a:ext uri="{FF2B5EF4-FFF2-40B4-BE49-F238E27FC236}">
                <a16:creationId xmlns:a16="http://schemas.microsoft.com/office/drawing/2014/main" id="{1BFDC8D1-B9B7-4F37-A833-0036EE95BAB7}"/>
              </a:ext>
            </a:extLst>
          </p:cNvPr>
          <p:cNvSpPr>
            <a:spLocks noGrp="1"/>
          </p:cNvSpPr>
          <p:nvPr>
            <p:ph idx="1"/>
          </p:nvPr>
        </p:nvSpPr>
        <p:spPr/>
        <p:txBody>
          <a:bodyPr/>
          <a:lstStyle/>
          <a:p>
            <a:endParaRPr lang="en-PH"/>
          </a:p>
        </p:txBody>
      </p:sp>
      <p:pic>
        <p:nvPicPr>
          <p:cNvPr id="4" name="Picture 3">
            <a:extLst>
              <a:ext uri="{FF2B5EF4-FFF2-40B4-BE49-F238E27FC236}">
                <a16:creationId xmlns:a16="http://schemas.microsoft.com/office/drawing/2014/main" id="{6DB7CDE1-7000-4A37-8800-1AE56810D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0"/>
            <a:ext cx="12182475" cy="6858000"/>
          </a:xfrm>
          <a:prstGeom prst="rect">
            <a:avLst/>
          </a:prstGeom>
        </p:spPr>
      </p:pic>
    </p:spTree>
    <p:extLst>
      <p:ext uri="{BB962C8B-B14F-4D97-AF65-F5344CB8AC3E}">
        <p14:creationId xmlns:p14="http://schemas.microsoft.com/office/powerpoint/2010/main" val="4233280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158265" y="1669270"/>
            <a:ext cx="11875470" cy="4862870"/>
          </a:xfrm>
          <a:prstGeom prst="rect">
            <a:avLst/>
          </a:prstGeom>
          <a:noFill/>
        </p:spPr>
        <p:txBody>
          <a:bodyPr wrap="square" rtlCol="0">
            <a:spAutoFit/>
          </a:bodyPr>
          <a:lstStyle/>
          <a:p>
            <a:r>
              <a:rPr lang="en-US" sz="2600" b="1" dirty="0"/>
              <a:t>	</a:t>
            </a:r>
            <a:r>
              <a:rPr lang="en-US" sz="3200" b="1" dirty="0"/>
              <a:t>Effective people </a:t>
            </a:r>
            <a:r>
              <a:rPr lang="en-US" sz="2600" dirty="0"/>
              <a:t>are not problem-minded; </a:t>
            </a:r>
          </a:p>
          <a:p>
            <a:r>
              <a:rPr lang="en-US" sz="2600" dirty="0"/>
              <a:t>they’re </a:t>
            </a:r>
            <a:r>
              <a:rPr lang="en-US" sz="2600" b="1" dirty="0"/>
              <a:t>opportunity minded. </a:t>
            </a:r>
            <a:r>
              <a:rPr lang="en-US" sz="2600" dirty="0"/>
              <a:t>They feed opportunities</a:t>
            </a:r>
          </a:p>
          <a:p>
            <a:r>
              <a:rPr lang="en-US" sz="2600" dirty="0"/>
              <a:t>and starve problems. They think preventively. </a:t>
            </a:r>
          </a:p>
          <a:p>
            <a:r>
              <a:rPr lang="en-US" sz="2600" dirty="0"/>
              <a:t>They have genuine Q1 crises and emergencies </a:t>
            </a:r>
          </a:p>
          <a:p>
            <a:r>
              <a:rPr lang="en-US" sz="2600" dirty="0"/>
              <a:t>that require immediate attention, but not so </a:t>
            </a:r>
          </a:p>
          <a:p>
            <a:r>
              <a:rPr lang="en-US" sz="2600" dirty="0"/>
              <a:t>many. They keep P and PC in balance by focusing on </a:t>
            </a:r>
          </a:p>
          <a:p>
            <a:r>
              <a:rPr lang="en-US" sz="2600" dirty="0"/>
              <a:t>Quadrant II.</a:t>
            </a:r>
          </a:p>
          <a:p>
            <a:endParaRPr lang="en-US" sz="2000" dirty="0"/>
          </a:p>
          <a:p>
            <a:pPr algn="ctr"/>
            <a:r>
              <a:rPr lang="en-US" sz="3400" b="1" dirty="0">
                <a:solidFill>
                  <a:srgbClr val="000099"/>
                </a:solidFill>
              </a:rPr>
              <a:t>What one thing could you do in your personal and </a:t>
            </a:r>
          </a:p>
          <a:p>
            <a:pPr algn="ctr"/>
            <a:r>
              <a:rPr lang="en-US" sz="3400" b="1" dirty="0">
                <a:solidFill>
                  <a:srgbClr val="000099"/>
                </a:solidFill>
              </a:rPr>
              <a:t>professional life that, if you did it on a regular basis, </a:t>
            </a:r>
          </a:p>
          <a:p>
            <a:pPr algn="ctr"/>
            <a:r>
              <a:rPr lang="en-US" sz="3400" b="1" i="1" dirty="0">
                <a:solidFill>
                  <a:srgbClr val="000099"/>
                </a:solidFill>
              </a:rPr>
              <a:t>would make a tremendous positive difference in your life? </a:t>
            </a:r>
          </a:p>
        </p:txBody>
      </p:sp>
      <p:pic>
        <p:nvPicPr>
          <p:cNvPr id="3074" name="Picture 2" descr="680+ Beautiful Happy Young Woman With Book And Pen In Hand Stock Photos,  Pictures &amp; Royalty-Free Images - iStock">
            <a:extLst>
              <a:ext uri="{FF2B5EF4-FFF2-40B4-BE49-F238E27FC236}">
                <a16:creationId xmlns:a16="http://schemas.microsoft.com/office/drawing/2014/main" id="{C0C1BDA2-25A6-45B6-941A-8EDDB5506C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03"/>
          <a:stretch/>
        </p:blipFill>
        <p:spPr bwMode="auto">
          <a:xfrm>
            <a:off x="7752522" y="647113"/>
            <a:ext cx="4439478" cy="3625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09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434169" y="1418957"/>
            <a:ext cx="11875470" cy="4662815"/>
          </a:xfrm>
          <a:prstGeom prst="rect">
            <a:avLst/>
          </a:prstGeom>
          <a:noFill/>
        </p:spPr>
        <p:txBody>
          <a:bodyPr wrap="square" rtlCol="0">
            <a:spAutoFit/>
          </a:bodyPr>
          <a:lstStyle/>
          <a:p>
            <a:r>
              <a:rPr lang="en-US" sz="2700" b="1" i="1" dirty="0">
                <a:solidFill>
                  <a:srgbClr val="000099"/>
                </a:solidFill>
              </a:rPr>
              <a:t>	</a:t>
            </a:r>
            <a:r>
              <a:rPr lang="en-US" sz="2800" b="1" dirty="0">
                <a:solidFill>
                  <a:srgbClr val="000099"/>
                </a:solidFill>
              </a:rPr>
              <a:t>Quadrant II would make a tremendous positive difference in your life. </a:t>
            </a:r>
          </a:p>
          <a:p>
            <a:r>
              <a:rPr lang="en-PH" sz="2700" dirty="0"/>
              <a:t>If you allot more time in Q2, your effectiveness would </a:t>
            </a:r>
            <a:r>
              <a:rPr lang="en-US" sz="2700" dirty="0"/>
              <a:t>increase dramatically. </a:t>
            </a:r>
          </a:p>
          <a:p>
            <a:r>
              <a:rPr lang="en-US" sz="2700" dirty="0"/>
              <a:t>Your crises and problems would shrink to manageable proportions</a:t>
            </a:r>
          </a:p>
          <a:p>
            <a:r>
              <a:rPr lang="en-US" sz="2700" dirty="0"/>
              <a:t>because you would be thinking ahead, working on the roots, doing the preventive things that keep situations from developing into crises in the first place. </a:t>
            </a:r>
          </a:p>
          <a:p>
            <a:r>
              <a:rPr lang="en-US" sz="2700" dirty="0"/>
              <a:t>In time management jargon, </a:t>
            </a:r>
          </a:p>
          <a:p>
            <a:r>
              <a:rPr lang="en-US" sz="2700" dirty="0"/>
              <a:t>this is called </a:t>
            </a:r>
          </a:p>
          <a:p>
            <a:r>
              <a:rPr lang="en-US" sz="2700" dirty="0"/>
              <a:t>the </a:t>
            </a:r>
            <a:r>
              <a:rPr lang="en-US" sz="2700" b="1" u="sng" dirty="0"/>
              <a:t>Pareto Principle</a:t>
            </a:r>
            <a:r>
              <a:rPr lang="en-US" sz="2700" dirty="0"/>
              <a:t>—</a:t>
            </a:r>
          </a:p>
          <a:p>
            <a:r>
              <a:rPr lang="en-US" sz="2700" b="1" dirty="0"/>
              <a:t>80 percent of the results</a:t>
            </a:r>
          </a:p>
          <a:p>
            <a:r>
              <a:rPr lang="en-US" sz="2700" b="1" dirty="0"/>
              <a:t>flow out of 20% of </a:t>
            </a:r>
          </a:p>
          <a:p>
            <a:r>
              <a:rPr lang="en-US" sz="2700" b="1" dirty="0"/>
              <a:t>the activities.</a:t>
            </a:r>
            <a:endParaRPr lang="en-PH" sz="2700" b="1" dirty="0"/>
          </a:p>
        </p:txBody>
      </p:sp>
      <p:pic>
        <p:nvPicPr>
          <p:cNvPr id="7172" name="Picture 4" descr="How LSS practitioners can help nonprofits by facilitating a Board Retreat –  Lean Six Sigma for Good">
            <a:extLst>
              <a:ext uri="{FF2B5EF4-FFF2-40B4-BE49-F238E27FC236}">
                <a16:creationId xmlns:a16="http://schemas.microsoft.com/office/drawing/2014/main" id="{844F0E66-9990-4532-8557-7A9601FC9F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87" b="4270"/>
          <a:stretch/>
        </p:blipFill>
        <p:spPr bwMode="auto">
          <a:xfrm>
            <a:off x="5162550" y="3750365"/>
            <a:ext cx="7029450" cy="31076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37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371474" y="1698134"/>
            <a:ext cx="11106151" cy="4524315"/>
          </a:xfrm>
          <a:prstGeom prst="rect">
            <a:avLst/>
          </a:prstGeom>
          <a:noFill/>
        </p:spPr>
        <p:txBody>
          <a:bodyPr wrap="square" rtlCol="0">
            <a:spAutoFit/>
          </a:bodyPr>
          <a:lstStyle/>
          <a:p>
            <a:r>
              <a:rPr lang="en-US" sz="2600" dirty="0"/>
              <a:t>	</a:t>
            </a:r>
            <a:r>
              <a:rPr lang="en-PH" sz="2600" dirty="0"/>
              <a:t>To </a:t>
            </a:r>
            <a:r>
              <a:rPr lang="en-US" sz="2600" dirty="0"/>
              <a:t>say “yes” to important Q2 priorities, </a:t>
            </a:r>
            <a:r>
              <a:rPr lang="en-US" sz="2600" b="1" dirty="0"/>
              <a:t>you have to</a:t>
            </a:r>
          </a:p>
          <a:p>
            <a:r>
              <a:rPr lang="en-US" sz="2600" b="1" dirty="0"/>
              <a:t>learn to say “no” to other activities, </a:t>
            </a:r>
            <a:r>
              <a:rPr lang="en-PH" sz="2600" b="1" dirty="0"/>
              <a:t>sometimes even the </a:t>
            </a:r>
          </a:p>
          <a:p>
            <a:r>
              <a:rPr lang="en-PH" sz="2600" b="1" dirty="0"/>
              <a:t>urgent things.</a:t>
            </a:r>
          </a:p>
          <a:p>
            <a:endParaRPr lang="en-PH" sz="2600" b="1" dirty="0"/>
          </a:p>
          <a:p>
            <a:r>
              <a:rPr lang="en-US" sz="2600" dirty="0"/>
              <a:t>You have to decide what your highest priorities are and have the courage— pleasantly and smilingly,—to say “no” to other things.  And the way you do </a:t>
            </a:r>
          </a:p>
          <a:p>
            <a:r>
              <a:rPr lang="en-US" sz="2600" dirty="0"/>
              <a:t>that is by having </a:t>
            </a:r>
            <a:r>
              <a:rPr lang="en-US" sz="2600" b="1" dirty="0"/>
              <a:t>a bigger “yes” burning inside.</a:t>
            </a:r>
          </a:p>
          <a:p>
            <a:r>
              <a:rPr lang="en-US" sz="2800" b="1" dirty="0">
                <a:solidFill>
                  <a:srgbClr val="000099"/>
                </a:solidFill>
              </a:rPr>
              <a:t> The enemy of the “best” is often the “good.”</a:t>
            </a:r>
          </a:p>
          <a:p>
            <a:r>
              <a:rPr lang="en-US" sz="2600" dirty="0"/>
              <a:t>Keep in mind that you are always saying “no” to something.</a:t>
            </a:r>
          </a:p>
          <a:p>
            <a:r>
              <a:rPr lang="en-US" sz="2600" dirty="0"/>
              <a:t>Even when the urgent is good, the good can keep you from your best, </a:t>
            </a:r>
          </a:p>
          <a:p>
            <a:r>
              <a:rPr lang="en-US" sz="2600" dirty="0"/>
              <a:t>keep you from your unique contribution, if you let it.</a:t>
            </a:r>
            <a:endParaRPr lang="en-PH" sz="2600" b="1" dirty="0"/>
          </a:p>
        </p:txBody>
      </p:sp>
      <p:sp>
        <p:nvSpPr>
          <p:cNvPr id="2" name="TextBox 1">
            <a:extLst>
              <a:ext uri="{FF2B5EF4-FFF2-40B4-BE49-F238E27FC236}">
                <a16:creationId xmlns:a16="http://schemas.microsoft.com/office/drawing/2014/main" id="{416B9A52-FFCC-4C25-BA1C-C182A5C7B167}"/>
              </a:ext>
            </a:extLst>
          </p:cNvPr>
          <p:cNvSpPr txBox="1"/>
          <p:nvPr/>
        </p:nvSpPr>
        <p:spPr>
          <a:xfrm>
            <a:off x="2981739" y="852636"/>
            <a:ext cx="4837044" cy="630942"/>
          </a:xfrm>
          <a:prstGeom prst="rect">
            <a:avLst/>
          </a:prstGeom>
          <a:noFill/>
        </p:spPr>
        <p:txBody>
          <a:bodyPr wrap="square" rtlCol="0">
            <a:spAutoFit/>
          </a:bodyPr>
          <a:lstStyle/>
          <a:p>
            <a:r>
              <a:rPr lang="en-PH" sz="3500" b="1" u="sng" dirty="0">
                <a:solidFill>
                  <a:srgbClr val="C00000"/>
                </a:solidFill>
              </a:rPr>
              <a:t>LEARN TO SAY “NO”</a:t>
            </a:r>
          </a:p>
        </p:txBody>
      </p:sp>
      <p:pic>
        <p:nvPicPr>
          <p:cNvPr id="1026" name="Picture 2" descr="Here's Five Tips To Help You Say No With More Confidence - CEOWORLD magazine">
            <a:extLst>
              <a:ext uri="{FF2B5EF4-FFF2-40B4-BE49-F238E27FC236}">
                <a16:creationId xmlns:a16="http://schemas.microsoft.com/office/drawing/2014/main" id="{5187325B-B378-4578-977C-BB09FB24D1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rcRect/>
          <a:stretch>
            <a:fillRect/>
          </a:stretch>
        </p:blipFill>
        <p:spPr bwMode="auto">
          <a:xfrm>
            <a:off x="8477250" y="0"/>
            <a:ext cx="3714750" cy="2967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038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371474" y="1926734"/>
            <a:ext cx="11553826" cy="4785926"/>
          </a:xfrm>
          <a:prstGeom prst="rect">
            <a:avLst/>
          </a:prstGeom>
          <a:noFill/>
        </p:spPr>
        <p:txBody>
          <a:bodyPr wrap="square" rtlCol="0">
            <a:spAutoFit/>
          </a:bodyPr>
          <a:lstStyle/>
          <a:p>
            <a:r>
              <a:rPr lang="en-US" sz="2700" dirty="0"/>
              <a:t>Many people recognize the value of Q2 activities in their lives, and they attempt to give them priority and integrate them into their lives through self-discipline alone. </a:t>
            </a:r>
            <a:r>
              <a:rPr lang="en-US" sz="2700" b="1" dirty="0"/>
              <a:t>But without a principle center and a personal mission statement, they don’t have the necessary foundation to sustain their efforts. </a:t>
            </a:r>
            <a:r>
              <a:rPr lang="en-US" sz="2700" dirty="0"/>
              <a:t>They need to examine the roots, the basic paradigms from which their natural attitudes and </a:t>
            </a:r>
            <a:r>
              <a:rPr lang="en-PH" sz="2700" dirty="0"/>
              <a:t>behaviors flow.</a:t>
            </a:r>
          </a:p>
          <a:p>
            <a:endParaRPr lang="en-PH" sz="800" b="1" dirty="0"/>
          </a:p>
          <a:p>
            <a:r>
              <a:rPr lang="en-US" sz="2700" dirty="0"/>
              <a:t>If your priorities grow out of a principle center and a personal mission, if they are deeply planted in your heart and in your mind, you will see Quadrant II as a natural, exciting place to invest your time.</a:t>
            </a:r>
          </a:p>
          <a:p>
            <a:endParaRPr lang="en-US" sz="2700" b="1" dirty="0">
              <a:solidFill>
                <a:srgbClr val="000099"/>
              </a:solidFill>
            </a:endParaRPr>
          </a:p>
          <a:p>
            <a:r>
              <a:rPr lang="en-US" sz="2700" b="1" dirty="0">
                <a:solidFill>
                  <a:srgbClr val="000099"/>
                </a:solidFill>
                <a:latin typeface="Segoe Print" panose="02000600000000000000" pitchFamily="2" charset="0"/>
              </a:rPr>
              <a:t>Have you done your Personal Mission Statement?</a:t>
            </a:r>
            <a:endParaRPr lang="en-PH" sz="2700" b="1" dirty="0">
              <a:solidFill>
                <a:srgbClr val="000099"/>
              </a:solidFill>
              <a:latin typeface="Segoe Print" panose="02000600000000000000" pitchFamily="2" charset="0"/>
            </a:endParaRPr>
          </a:p>
        </p:txBody>
      </p:sp>
      <p:sp>
        <p:nvSpPr>
          <p:cNvPr id="2" name="TextBox 1">
            <a:extLst>
              <a:ext uri="{FF2B5EF4-FFF2-40B4-BE49-F238E27FC236}">
                <a16:creationId xmlns:a16="http://schemas.microsoft.com/office/drawing/2014/main" id="{416B9A52-FFCC-4C25-BA1C-C182A5C7B167}"/>
              </a:ext>
            </a:extLst>
          </p:cNvPr>
          <p:cNvSpPr txBox="1"/>
          <p:nvPr/>
        </p:nvSpPr>
        <p:spPr>
          <a:xfrm>
            <a:off x="1482586" y="1133453"/>
            <a:ext cx="10109192" cy="630942"/>
          </a:xfrm>
          <a:prstGeom prst="rect">
            <a:avLst/>
          </a:prstGeom>
          <a:noFill/>
        </p:spPr>
        <p:txBody>
          <a:bodyPr wrap="square" rtlCol="0">
            <a:spAutoFit/>
          </a:bodyPr>
          <a:lstStyle/>
          <a:p>
            <a:r>
              <a:rPr lang="en-PH" sz="3500" b="1" u="sng" dirty="0">
                <a:solidFill>
                  <a:srgbClr val="C00000"/>
                </a:solidFill>
              </a:rPr>
              <a:t>Having a Personal Mission Statement is IMPORTANT </a:t>
            </a:r>
          </a:p>
        </p:txBody>
      </p:sp>
    </p:spTree>
    <p:extLst>
      <p:ext uri="{BB962C8B-B14F-4D97-AF65-F5344CB8AC3E}">
        <p14:creationId xmlns:p14="http://schemas.microsoft.com/office/powerpoint/2010/main" val="340540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1057274" y="2231534"/>
            <a:ext cx="11553826" cy="3862596"/>
          </a:xfrm>
          <a:prstGeom prst="rect">
            <a:avLst/>
          </a:prstGeom>
          <a:noFill/>
        </p:spPr>
        <p:txBody>
          <a:bodyPr wrap="square" rtlCol="0">
            <a:spAutoFit/>
          </a:bodyPr>
          <a:lstStyle/>
          <a:p>
            <a:r>
              <a:rPr lang="en-US" sz="3500" dirty="0"/>
              <a:t>Quadrant II organizing involves four key activities.</a:t>
            </a:r>
          </a:p>
          <a:p>
            <a:endParaRPr lang="en-US" sz="3500" b="1" dirty="0">
              <a:latin typeface="Segoe Print" panose="02000600000000000000" pitchFamily="2" charset="0"/>
            </a:endParaRPr>
          </a:p>
          <a:p>
            <a:pPr algn="just"/>
            <a:r>
              <a:rPr lang="en-US" sz="3500" b="1" cap="small" dirty="0"/>
              <a:t>1. Identifying Roles</a:t>
            </a:r>
          </a:p>
          <a:p>
            <a:pPr algn="just"/>
            <a:r>
              <a:rPr lang="en-US" sz="3500" b="1" cap="small" dirty="0"/>
              <a:t>2. Selecting Goals</a:t>
            </a:r>
          </a:p>
          <a:p>
            <a:pPr algn="just"/>
            <a:r>
              <a:rPr lang="en-US" sz="3500" b="1" cap="small" dirty="0"/>
              <a:t>3. Scheduling</a:t>
            </a:r>
          </a:p>
          <a:p>
            <a:pPr algn="just"/>
            <a:r>
              <a:rPr lang="en-US" sz="3500" b="1" cap="small" dirty="0"/>
              <a:t>4. Daily Adapting</a:t>
            </a:r>
          </a:p>
          <a:p>
            <a:endParaRPr lang="en-PH" sz="3500" b="1" dirty="0">
              <a:latin typeface="Segoe Print" panose="02000600000000000000" pitchFamily="2" charset="0"/>
            </a:endParaRPr>
          </a:p>
        </p:txBody>
      </p:sp>
      <p:sp>
        <p:nvSpPr>
          <p:cNvPr id="2" name="TextBox 1">
            <a:extLst>
              <a:ext uri="{FF2B5EF4-FFF2-40B4-BE49-F238E27FC236}">
                <a16:creationId xmlns:a16="http://schemas.microsoft.com/office/drawing/2014/main" id="{416B9A52-FFCC-4C25-BA1C-C182A5C7B167}"/>
              </a:ext>
            </a:extLst>
          </p:cNvPr>
          <p:cNvSpPr txBox="1"/>
          <p:nvPr/>
        </p:nvSpPr>
        <p:spPr>
          <a:xfrm>
            <a:off x="1762538" y="1371992"/>
            <a:ext cx="9534111" cy="646331"/>
          </a:xfrm>
          <a:prstGeom prst="rect">
            <a:avLst/>
          </a:prstGeom>
          <a:noFill/>
        </p:spPr>
        <p:txBody>
          <a:bodyPr wrap="square" rtlCol="0">
            <a:spAutoFit/>
          </a:bodyPr>
          <a:lstStyle/>
          <a:p>
            <a:r>
              <a:rPr lang="en-US" sz="3600" b="1" u="sng" dirty="0">
                <a:solidFill>
                  <a:srgbClr val="C00000"/>
                </a:solidFill>
              </a:rPr>
              <a:t>BECOMING A QUADRANT II SELF-MANAGER</a:t>
            </a:r>
          </a:p>
        </p:txBody>
      </p:sp>
    </p:spTree>
    <p:extLst>
      <p:ext uri="{BB962C8B-B14F-4D97-AF65-F5344CB8AC3E}">
        <p14:creationId xmlns:p14="http://schemas.microsoft.com/office/powerpoint/2010/main" val="104662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638174" y="2517284"/>
            <a:ext cx="11268076" cy="3724096"/>
          </a:xfrm>
          <a:prstGeom prst="rect">
            <a:avLst/>
          </a:prstGeom>
          <a:noFill/>
        </p:spPr>
        <p:txBody>
          <a:bodyPr wrap="square" rtlCol="0">
            <a:spAutoFit/>
          </a:bodyPr>
          <a:lstStyle/>
          <a:p>
            <a:pPr marL="342900" indent="-342900">
              <a:buAutoNum type="arabicPeriod"/>
            </a:pPr>
            <a:r>
              <a:rPr lang="en-US" sz="3500" b="1" u="sng" dirty="0">
                <a:solidFill>
                  <a:srgbClr val="000099"/>
                </a:solidFill>
              </a:rPr>
              <a:t>IDENTIFYING ROLES </a:t>
            </a:r>
          </a:p>
          <a:p>
            <a:r>
              <a:rPr lang="en-US" sz="2800" dirty="0"/>
              <a:t>The first task is to write down your key roles. Ex: husband or wife, mother or father, son or daughter, cousin, employee, employer, new earth builder, etc. </a:t>
            </a:r>
          </a:p>
          <a:p>
            <a:endParaRPr lang="en-US" sz="2600" b="1" dirty="0">
              <a:latin typeface="Segoe Print" panose="02000600000000000000" pitchFamily="2" charset="0"/>
            </a:endParaRPr>
          </a:p>
          <a:p>
            <a:r>
              <a:rPr lang="en-US" sz="3500" b="1" dirty="0">
                <a:solidFill>
                  <a:srgbClr val="000099"/>
                </a:solidFill>
              </a:rPr>
              <a:t>2. </a:t>
            </a:r>
            <a:r>
              <a:rPr lang="en-US" sz="3500" b="1" u="sng" dirty="0">
                <a:solidFill>
                  <a:srgbClr val="000099"/>
                </a:solidFill>
              </a:rPr>
              <a:t>SELECTING GOALS </a:t>
            </a:r>
          </a:p>
          <a:p>
            <a:r>
              <a:rPr lang="en-US" sz="2800" dirty="0"/>
              <a:t>The next step is to think of one or two important results you feel you </a:t>
            </a:r>
          </a:p>
          <a:p>
            <a:r>
              <a:rPr lang="en-US" sz="2800" dirty="0"/>
              <a:t>should accomplish in each role during the next seven days. These would </a:t>
            </a:r>
          </a:p>
          <a:p>
            <a:r>
              <a:rPr lang="en-US" sz="2800" dirty="0"/>
              <a:t>be recorded as goals.</a:t>
            </a:r>
            <a:endParaRPr lang="en-PH" sz="2800" b="1" dirty="0">
              <a:latin typeface="Segoe Print" panose="02000600000000000000" pitchFamily="2" charset="0"/>
            </a:endParaRPr>
          </a:p>
        </p:txBody>
      </p:sp>
      <p:sp>
        <p:nvSpPr>
          <p:cNvPr id="5" name="TextBox 4">
            <a:extLst>
              <a:ext uri="{FF2B5EF4-FFF2-40B4-BE49-F238E27FC236}">
                <a16:creationId xmlns:a16="http://schemas.microsoft.com/office/drawing/2014/main" id="{A3596CAB-4E80-4BBE-8005-BE3330711F93}"/>
              </a:ext>
            </a:extLst>
          </p:cNvPr>
          <p:cNvSpPr txBox="1"/>
          <p:nvPr/>
        </p:nvSpPr>
        <p:spPr>
          <a:xfrm>
            <a:off x="2195927" y="1173209"/>
            <a:ext cx="9534111" cy="646331"/>
          </a:xfrm>
          <a:prstGeom prst="rect">
            <a:avLst/>
          </a:prstGeom>
          <a:noFill/>
        </p:spPr>
        <p:txBody>
          <a:bodyPr wrap="square" rtlCol="0">
            <a:spAutoFit/>
          </a:bodyPr>
          <a:lstStyle/>
          <a:p>
            <a:r>
              <a:rPr lang="en-US" sz="3600" b="1" dirty="0">
                <a:solidFill>
                  <a:srgbClr val="C00000"/>
                </a:solidFill>
              </a:rPr>
              <a:t>B</a:t>
            </a:r>
            <a:r>
              <a:rPr lang="en-US" sz="3300" b="1" dirty="0">
                <a:solidFill>
                  <a:srgbClr val="C00000"/>
                </a:solidFill>
              </a:rPr>
              <a:t>ECOMING</a:t>
            </a:r>
            <a:r>
              <a:rPr lang="en-US" sz="3600" b="1" dirty="0">
                <a:solidFill>
                  <a:srgbClr val="C00000"/>
                </a:solidFill>
              </a:rPr>
              <a:t> A Q</a:t>
            </a:r>
            <a:r>
              <a:rPr lang="en-US" sz="3300" b="1" dirty="0">
                <a:solidFill>
                  <a:srgbClr val="C00000"/>
                </a:solidFill>
              </a:rPr>
              <a:t>UADRANT</a:t>
            </a:r>
            <a:r>
              <a:rPr lang="en-US" sz="3600" b="1" dirty="0">
                <a:solidFill>
                  <a:srgbClr val="C00000"/>
                </a:solidFill>
              </a:rPr>
              <a:t> II S</a:t>
            </a:r>
            <a:r>
              <a:rPr lang="en-US" sz="3300" b="1" dirty="0">
                <a:solidFill>
                  <a:srgbClr val="C00000"/>
                </a:solidFill>
              </a:rPr>
              <a:t>ELF-MANAGER</a:t>
            </a:r>
          </a:p>
        </p:txBody>
      </p:sp>
    </p:spTree>
    <p:extLst>
      <p:ext uri="{BB962C8B-B14F-4D97-AF65-F5344CB8AC3E}">
        <p14:creationId xmlns:p14="http://schemas.microsoft.com/office/powerpoint/2010/main" val="1843708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1A6849-80E3-4ABE-9577-20DB99255C9B}"/>
              </a:ext>
            </a:extLst>
          </p:cNvPr>
          <p:cNvSpPr/>
          <p:nvPr/>
        </p:nvSpPr>
        <p:spPr>
          <a:xfrm>
            <a:off x="0" y="0"/>
            <a:ext cx="1219200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a:extLst>
              <a:ext uri="{FF2B5EF4-FFF2-40B4-BE49-F238E27FC236}">
                <a16:creationId xmlns:a16="http://schemas.microsoft.com/office/drawing/2014/main" id="{3F96A062-3374-402E-BB4F-1809AE0BDB34}"/>
              </a:ext>
            </a:extLst>
          </p:cNvPr>
          <p:cNvSpPr txBox="1"/>
          <p:nvPr/>
        </p:nvSpPr>
        <p:spPr>
          <a:xfrm>
            <a:off x="990602" y="566678"/>
            <a:ext cx="6619666" cy="2862322"/>
          </a:xfrm>
          <a:prstGeom prst="rect">
            <a:avLst/>
          </a:prstGeom>
          <a:noFill/>
        </p:spPr>
        <p:txBody>
          <a:bodyPr wrap="square" rtlCol="0">
            <a:spAutoFit/>
          </a:bodyPr>
          <a:lstStyle/>
          <a:p>
            <a:r>
              <a:rPr lang="en-PH" sz="3000" b="1" dirty="0"/>
              <a:t>On the right is an example of </a:t>
            </a:r>
          </a:p>
          <a:p>
            <a:pPr marL="514350" indent="-514350">
              <a:buAutoNum type="arabicParenBoth"/>
            </a:pPr>
            <a:r>
              <a:rPr lang="en-PH" sz="3000" b="1" dirty="0"/>
              <a:t>Identifying roles and </a:t>
            </a:r>
          </a:p>
          <a:p>
            <a:pPr marL="514350" indent="-514350">
              <a:buAutoNum type="arabicParenBoth"/>
            </a:pPr>
            <a:r>
              <a:rPr lang="en-PH" sz="3000" b="1" dirty="0"/>
              <a:t>selecting goals.</a:t>
            </a:r>
          </a:p>
          <a:p>
            <a:endParaRPr lang="en-PH" sz="3000" dirty="0"/>
          </a:p>
          <a:p>
            <a:r>
              <a:rPr lang="en-US" sz="3000" dirty="0"/>
              <a:t>At least some of these goals should reflect Quadrant II activities.</a:t>
            </a:r>
            <a:endParaRPr lang="en-PH" sz="3000" dirty="0"/>
          </a:p>
        </p:txBody>
      </p:sp>
      <p:pic>
        <p:nvPicPr>
          <p:cNvPr id="2050" name="Picture 2" descr="7 Free Platforms To Showcase Your Freelance Writing Portfolio">
            <a:extLst>
              <a:ext uri="{FF2B5EF4-FFF2-40B4-BE49-F238E27FC236}">
                <a16:creationId xmlns:a16="http://schemas.microsoft.com/office/drawing/2014/main" id="{294B345E-BECF-4467-8EB4-5032AEC13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729" y="3606141"/>
            <a:ext cx="4635500" cy="309033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0AB566B-EFD7-4D03-838C-F28C587C8B80}"/>
              </a:ext>
            </a:extLst>
          </p:cNvPr>
          <p:cNvGrpSpPr/>
          <p:nvPr/>
        </p:nvGrpSpPr>
        <p:grpSpPr>
          <a:xfrm>
            <a:off x="6853313" y="39395"/>
            <a:ext cx="4994131" cy="6779210"/>
            <a:chOff x="6853313" y="39395"/>
            <a:chExt cx="4994131" cy="6779210"/>
          </a:xfrm>
        </p:grpSpPr>
        <p:pic>
          <p:nvPicPr>
            <p:cNvPr id="2" name="Picture 1">
              <a:extLst>
                <a:ext uri="{FF2B5EF4-FFF2-40B4-BE49-F238E27FC236}">
                  <a16:creationId xmlns:a16="http://schemas.microsoft.com/office/drawing/2014/main" id="{6819E776-41F6-4BB2-87B4-7CFDEE39F91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5900"/>
                      </a14:imgEffect>
                      <a14:imgEffect>
                        <a14:brightnessContrast contrast="-40000"/>
                      </a14:imgEffect>
                    </a14:imgLayer>
                  </a14:imgProps>
                </a:ext>
              </a:extLst>
            </a:blip>
            <a:srcRect t="1160"/>
            <a:stretch/>
          </p:blipFill>
          <p:spPr>
            <a:xfrm>
              <a:off x="6853313" y="39395"/>
              <a:ext cx="4980878" cy="4487559"/>
            </a:xfrm>
            <a:prstGeom prst="rect">
              <a:avLst/>
            </a:prstGeom>
          </p:spPr>
        </p:pic>
        <p:pic>
          <p:nvPicPr>
            <p:cNvPr id="3" name="Picture 2">
              <a:extLst>
                <a:ext uri="{FF2B5EF4-FFF2-40B4-BE49-F238E27FC236}">
                  <a16:creationId xmlns:a16="http://schemas.microsoft.com/office/drawing/2014/main" id="{4EC21437-914A-465C-88E3-C33A56C88A7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colorTemperature colorTemp="5900"/>
                      </a14:imgEffect>
                      <a14:imgEffect>
                        <a14:brightnessContrast contrast="-40000"/>
                      </a14:imgEffect>
                    </a14:imgLayer>
                  </a14:imgProps>
                </a:ext>
              </a:extLst>
            </a:blip>
            <a:stretch>
              <a:fillRect/>
            </a:stretch>
          </p:blipFill>
          <p:spPr>
            <a:xfrm>
              <a:off x="6866566" y="4526954"/>
              <a:ext cx="4980878" cy="2291651"/>
            </a:xfrm>
            <a:prstGeom prst="rect">
              <a:avLst/>
            </a:prstGeom>
          </p:spPr>
        </p:pic>
      </p:grpSp>
    </p:spTree>
    <p:extLst>
      <p:ext uri="{BB962C8B-B14F-4D97-AF65-F5344CB8AC3E}">
        <p14:creationId xmlns:p14="http://schemas.microsoft.com/office/powerpoint/2010/main" val="367686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461962" y="2014963"/>
            <a:ext cx="11268076" cy="4647426"/>
          </a:xfrm>
          <a:prstGeom prst="rect">
            <a:avLst/>
          </a:prstGeom>
          <a:noFill/>
        </p:spPr>
        <p:txBody>
          <a:bodyPr wrap="square" rtlCol="0">
            <a:spAutoFit/>
          </a:bodyPr>
          <a:lstStyle/>
          <a:p>
            <a:r>
              <a:rPr lang="en-US" sz="3500" b="1" u="sng" dirty="0">
                <a:solidFill>
                  <a:srgbClr val="000099"/>
                </a:solidFill>
              </a:rPr>
              <a:t>3. SCHEDULING</a:t>
            </a:r>
            <a:r>
              <a:rPr lang="en-US" sz="3000" b="1" dirty="0">
                <a:solidFill>
                  <a:srgbClr val="000099"/>
                </a:solidFill>
              </a:rPr>
              <a:t>. </a:t>
            </a:r>
            <a:r>
              <a:rPr lang="en-US" sz="2700" dirty="0"/>
              <a:t>Now you can look at the week ahead with your goals in mind and schedule time to achieve them. For example, if your goal is to produce the first draft of your personal mission statement, you may want to       set aside a two-hour block of time on Sunday to work on it. </a:t>
            </a:r>
          </a:p>
          <a:p>
            <a:endParaRPr lang="en-US" sz="600" b="1" dirty="0"/>
          </a:p>
          <a:p>
            <a:r>
              <a:rPr lang="en-US" sz="2700" b="1" dirty="0"/>
              <a:t>Sunday</a:t>
            </a:r>
            <a:r>
              <a:rPr lang="en-US" sz="2700" dirty="0"/>
              <a:t> (or some other day of the week that is special to you, your faith, or your circumstances) </a:t>
            </a:r>
            <a:r>
              <a:rPr lang="en-US" sz="2700" b="1" dirty="0"/>
              <a:t>is often the ideal time to plan your more personally uplifting activities,</a:t>
            </a:r>
            <a:r>
              <a:rPr lang="en-US" sz="2700" dirty="0"/>
              <a:t> including weekly organizing. It’s a good time to draw back, to seek inspiration, to look at your life in the context of principles and </a:t>
            </a:r>
            <a:r>
              <a:rPr lang="en-PH" sz="2700" dirty="0"/>
              <a:t>values.</a:t>
            </a:r>
          </a:p>
          <a:p>
            <a:endParaRPr lang="en-US" sz="1200" dirty="0"/>
          </a:p>
          <a:p>
            <a:r>
              <a:rPr lang="en-US" sz="2700" dirty="0"/>
              <a:t>If you set a goal to become physically fit through exercise, schedule it 3 to 4 times a week, or possibly every day to accomplish that goal. </a:t>
            </a:r>
            <a:endParaRPr lang="en-PH" sz="2700" b="1" dirty="0">
              <a:latin typeface="Segoe Print" panose="02000600000000000000" pitchFamily="2" charset="0"/>
            </a:endParaRPr>
          </a:p>
        </p:txBody>
      </p:sp>
      <p:sp>
        <p:nvSpPr>
          <p:cNvPr id="2" name="TextBox 1">
            <a:extLst>
              <a:ext uri="{FF2B5EF4-FFF2-40B4-BE49-F238E27FC236}">
                <a16:creationId xmlns:a16="http://schemas.microsoft.com/office/drawing/2014/main" id="{416B9A52-FFCC-4C25-BA1C-C182A5C7B167}"/>
              </a:ext>
            </a:extLst>
          </p:cNvPr>
          <p:cNvSpPr txBox="1"/>
          <p:nvPr/>
        </p:nvSpPr>
        <p:spPr>
          <a:xfrm>
            <a:off x="2195927" y="1173209"/>
            <a:ext cx="9534111" cy="646331"/>
          </a:xfrm>
          <a:prstGeom prst="rect">
            <a:avLst/>
          </a:prstGeom>
          <a:noFill/>
        </p:spPr>
        <p:txBody>
          <a:bodyPr wrap="square" rtlCol="0">
            <a:spAutoFit/>
          </a:bodyPr>
          <a:lstStyle/>
          <a:p>
            <a:r>
              <a:rPr lang="en-US" sz="3600" b="1" dirty="0">
                <a:solidFill>
                  <a:srgbClr val="C00000"/>
                </a:solidFill>
              </a:rPr>
              <a:t>B</a:t>
            </a:r>
            <a:r>
              <a:rPr lang="en-US" sz="3300" b="1" dirty="0">
                <a:solidFill>
                  <a:srgbClr val="C00000"/>
                </a:solidFill>
              </a:rPr>
              <a:t>ECOMING</a:t>
            </a:r>
            <a:r>
              <a:rPr lang="en-US" sz="3600" b="1" dirty="0">
                <a:solidFill>
                  <a:srgbClr val="C00000"/>
                </a:solidFill>
              </a:rPr>
              <a:t> A Q</a:t>
            </a:r>
            <a:r>
              <a:rPr lang="en-US" sz="3300" b="1" dirty="0">
                <a:solidFill>
                  <a:srgbClr val="C00000"/>
                </a:solidFill>
              </a:rPr>
              <a:t>UADRANT</a:t>
            </a:r>
            <a:r>
              <a:rPr lang="en-US" sz="3600" b="1" dirty="0">
                <a:solidFill>
                  <a:srgbClr val="C00000"/>
                </a:solidFill>
              </a:rPr>
              <a:t> II S</a:t>
            </a:r>
            <a:r>
              <a:rPr lang="en-US" sz="3300" b="1" dirty="0">
                <a:solidFill>
                  <a:srgbClr val="C00000"/>
                </a:solidFill>
              </a:rPr>
              <a:t>ELF-MANAGER</a:t>
            </a:r>
          </a:p>
        </p:txBody>
      </p:sp>
    </p:spTree>
    <p:extLst>
      <p:ext uri="{BB962C8B-B14F-4D97-AF65-F5344CB8AC3E}">
        <p14:creationId xmlns:p14="http://schemas.microsoft.com/office/powerpoint/2010/main" val="3054746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1A6849-80E3-4ABE-9577-20DB99255C9B}"/>
              </a:ext>
            </a:extLst>
          </p:cNvPr>
          <p:cNvSpPr/>
          <p:nvPr/>
        </p:nvSpPr>
        <p:spPr>
          <a:xfrm>
            <a:off x="0" y="0"/>
            <a:ext cx="1219200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a:extLst>
              <a:ext uri="{FF2B5EF4-FFF2-40B4-BE49-F238E27FC236}">
                <a16:creationId xmlns:a16="http://schemas.microsoft.com/office/drawing/2014/main" id="{3F96A062-3374-402E-BB4F-1809AE0BDB34}"/>
              </a:ext>
            </a:extLst>
          </p:cNvPr>
          <p:cNvSpPr txBox="1"/>
          <p:nvPr/>
        </p:nvSpPr>
        <p:spPr>
          <a:xfrm>
            <a:off x="434011" y="536089"/>
            <a:ext cx="6619666" cy="3046988"/>
          </a:xfrm>
          <a:prstGeom prst="rect">
            <a:avLst/>
          </a:prstGeom>
          <a:noFill/>
        </p:spPr>
        <p:txBody>
          <a:bodyPr wrap="square" rtlCol="0">
            <a:spAutoFit/>
          </a:bodyPr>
          <a:lstStyle/>
          <a:p>
            <a:r>
              <a:rPr lang="en-PH" sz="3000" b="1" dirty="0"/>
              <a:t>On the right is an example of </a:t>
            </a:r>
          </a:p>
          <a:p>
            <a:pPr marL="514350" indent="-514350">
              <a:buAutoNum type="arabicParenBoth"/>
            </a:pPr>
            <a:r>
              <a:rPr lang="en-PH" sz="3000" b="1" dirty="0">
                <a:solidFill>
                  <a:srgbClr val="C00000"/>
                </a:solidFill>
              </a:rPr>
              <a:t>Identifying roles and </a:t>
            </a:r>
          </a:p>
          <a:p>
            <a:pPr marL="514350" indent="-514350">
              <a:buAutoNum type="arabicParenBoth"/>
            </a:pPr>
            <a:r>
              <a:rPr lang="en-PH" sz="3000" b="1" dirty="0">
                <a:solidFill>
                  <a:srgbClr val="C00000"/>
                </a:solidFill>
              </a:rPr>
              <a:t>selecting goals.</a:t>
            </a:r>
          </a:p>
          <a:p>
            <a:endParaRPr lang="en-PH" sz="1200" dirty="0"/>
          </a:p>
          <a:p>
            <a:r>
              <a:rPr lang="en-US" sz="3000" dirty="0"/>
              <a:t>At least some of these goals </a:t>
            </a:r>
          </a:p>
          <a:p>
            <a:r>
              <a:rPr lang="en-US" sz="3000" dirty="0"/>
              <a:t>should reflect Quadrant II </a:t>
            </a:r>
          </a:p>
          <a:p>
            <a:r>
              <a:rPr lang="en-US" sz="3000" dirty="0"/>
              <a:t>activities.</a:t>
            </a:r>
            <a:endParaRPr lang="en-PH" sz="3000" dirty="0"/>
          </a:p>
        </p:txBody>
      </p:sp>
      <p:pic>
        <p:nvPicPr>
          <p:cNvPr id="2050" name="Picture 2" descr="7 Free Platforms To Showcase Your Freelance Writing Portfolio">
            <a:extLst>
              <a:ext uri="{FF2B5EF4-FFF2-40B4-BE49-F238E27FC236}">
                <a16:creationId xmlns:a16="http://schemas.microsoft.com/office/drawing/2014/main" id="{294B345E-BECF-4467-8EB4-5032AEC13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11" y="3767667"/>
            <a:ext cx="4635500" cy="30903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647CAED-E85A-40CD-9AEE-381A3794CE6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l="3113" t="10241" r="53014" b="4154"/>
          <a:stretch/>
        </p:blipFill>
        <p:spPr>
          <a:xfrm>
            <a:off x="6268178" y="68453"/>
            <a:ext cx="5661989" cy="6789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5741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1A6849-80E3-4ABE-9577-20DB99255C9B}"/>
              </a:ext>
            </a:extLst>
          </p:cNvPr>
          <p:cNvSpPr/>
          <p:nvPr/>
        </p:nvSpPr>
        <p:spPr>
          <a:xfrm>
            <a:off x="0" y="0"/>
            <a:ext cx="1219200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 name="TextBox 1">
            <a:extLst>
              <a:ext uri="{FF2B5EF4-FFF2-40B4-BE49-F238E27FC236}">
                <a16:creationId xmlns:a16="http://schemas.microsoft.com/office/drawing/2014/main" id="{0F26E74F-4EF6-4968-A1E8-6FC7C846B26F}"/>
              </a:ext>
            </a:extLst>
          </p:cNvPr>
          <p:cNvSpPr txBox="1"/>
          <p:nvPr/>
        </p:nvSpPr>
        <p:spPr>
          <a:xfrm>
            <a:off x="4534930" y="57885"/>
            <a:ext cx="4176584" cy="430887"/>
          </a:xfrm>
          <a:prstGeom prst="rect">
            <a:avLst/>
          </a:prstGeom>
          <a:noFill/>
        </p:spPr>
        <p:txBody>
          <a:bodyPr wrap="square" rtlCol="0">
            <a:spAutoFit/>
          </a:bodyPr>
          <a:lstStyle/>
          <a:p>
            <a:r>
              <a:rPr lang="en-US" sz="2200" b="1" u="sng" dirty="0"/>
              <a:t>SAMPLE WEEKLY SCHEDULE</a:t>
            </a:r>
            <a:endParaRPr lang="en-PH" sz="2200" b="1" u="sng" dirty="0"/>
          </a:p>
        </p:txBody>
      </p:sp>
      <p:pic>
        <p:nvPicPr>
          <p:cNvPr id="4" name="Picture 3">
            <a:extLst>
              <a:ext uri="{FF2B5EF4-FFF2-40B4-BE49-F238E27FC236}">
                <a16:creationId xmlns:a16="http://schemas.microsoft.com/office/drawing/2014/main" id="{880D1F9A-C262-4342-96CE-F6A343402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19" y="546656"/>
            <a:ext cx="11916625" cy="6402631"/>
          </a:xfrm>
          <a:prstGeom prst="rect">
            <a:avLst/>
          </a:prstGeom>
        </p:spPr>
      </p:pic>
    </p:spTree>
    <p:extLst>
      <p:ext uri="{BB962C8B-B14F-4D97-AF65-F5344CB8AC3E}">
        <p14:creationId xmlns:p14="http://schemas.microsoft.com/office/powerpoint/2010/main" val="170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0D3F-5DE1-4D76-B752-7D148A159BA7}"/>
              </a:ext>
            </a:extLst>
          </p:cNvPr>
          <p:cNvSpPr>
            <a:spLocks noGrp="1"/>
          </p:cNvSpPr>
          <p:nvPr>
            <p:ph type="ctrTitle"/>
          </p:nvPr>
        </p:nvSpPr>
        <p:spPr/>
        <p:txBody>
          <a:bodyPr/>
          <a:lstStyle/>
          <a:p>
            <a:endParaRPr lang="en-PH" dirty="0"/>
          </a:p>
        </p:txBody>
      </p:sp>
      <p:sp>
        <p:nvSpPr>
          <p:cNvPr id="3" name="Subtitle 2">
            <a:extLst>
              <a:ext uri="{FF2B5EF4-FFF2-40B4-BE49-F238E27FC236}">
                <a16:creationId xmlns:a16="http://schemas.microsoft.com/office/drawing/2014/main" id="{E2E86D76-2811-4068-9EAE-0F5402C07F78}"/>
              </a:ext>
            </a:extLst>
          </p:cNvPr>
          <p:cNvSpPr>
            <a:spLocks noGrp="1"/>
          </p:cNvSpPr>
          <p:nvPr>
            <p:ph type="subTitle" idx="1"/>
          </p:nvPr>
        </p:nvSpPr>
        <p:spPr/>
        <p:txBody>
          <a:bodyPr/>
          <a:lstStyle/>
          <a:p>
            <a:endParaRPr lang="en-PH"/>
          </a:p>
        </p:txBody>
      </p:sp>
      <p:pic>
        <p:nvPicPr>
          <p:cNvPr id="5" name="Picture 4">
            <a:extLst>
              <a:ext uri="{FF2B5EF4-FFF2-40B4-BE49-F238E27FC236}">
                <a16:creationId xmlns:a16="http://schemas.microsoft.com/office/drawing/2014/main" id="{ECB68080-380B-441A-AE7C-64E4CE52C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12172950" cy="6858000"/>
          </a:xfrm>
          <a:prstGeom prst="rect">
            <a:avLst/>
          </a:prstGeom>
        </p:spPr>
      </p:pic>
    </p:spTree>
    <p:extLst>
      <p:ext uri="{BB962C8B-B14F-4D97-AF65-F5344CB8AC3E}">
        <p14:creationId xmlns:p14="http://schemas.microsoft.com/office/powerpoint/2010/main" val="4032811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461962" y="2226998"/>
            <a:ext cx="11268076" cy="4462760"/>
          </a:xfrm>
          <a:prstGeom prst="rect">
            <a:avLst/>
          </a:prstGeom>
          <a:noFill/>
        </p:spPr>
        <p:txBody>
          <a:bodyPr wrap="square" rtlCol="0">
            <a:spAutoFit/>
          </a:bodyPr>
          <a:lstStyle/>
          <a:p>
            <a:r>
              <a:rPr lang="en-US" sz="3200" b="1" u="sng" dirty="0">
                <a:solidFill>
                  <a:srgbClr val="000099"/>
                </a:solidFill>
              </a:rPr>
              <a:t>4. DAILY ADAPTING</a:t>
            </a:r>
            <a:r>
              <a:rPr lang="en-US" sz="3200" b="1" dirty="0">
                <a:solidFill>
                  <a:srgbClr val="000099"/>
                </a:solidFill>
              </a:rPr>
              <a:t>. </a:t>
            </a:r>
            <a:r>
              <a:rPr lang="en-US" sz="2800" dirty="0"/>
              <a:t>With Quadrant II weekly organizing, daily planning becomes more a function of daily adapting, of prioritizing activities and responding to unanticipated events, relationships, and experiences in a meaningful way.</a:t>
            </a:r>
          </a:p>
          <a:p>
            <a:r>
              <a:rPr lang="en-US" sz="2800" b="1" dirty="0"/>
              <a:t>Taking a few minutes each morning to review your schedule can put you in touch with the value-based decisions you made as you organized the week as well as unanticipated factors that may have come up. </a:t>
            </a:r>
            <a:r>
              <a:rPr lang="en-US" sz="2800" dirty="0"/>
              <a:t>As you overview the day, you can see that your roles and goals provide a natural prioritization that grows out of your innate sense of balance and your sense of personal mission.</a:t>
            </a:r>
            <a:endParaRPr lang="en-PH" sz="2800" b="1" dirty="0">
              <a:latin typeface="Segoe Print" panose="02000600000000000000" pitchFamily="2" charset="0"/>
            </a:endParaRPr>
          </a:p>
        </p:txBody>
      </p:sp>
      <p:sp>
        <p:nvSpPr>
          <p:cNvPr id="5" name="TextBox 4">
            <a:extLst>
              <a:ext uri="{FF2B5EF4-FFF2-40B4-BE49-F238E27FC236}">
                <a16:creationId xmlns:a16="http://schemas.microsoft.com/office/drawing/2014/main" id="{0518A0FF-8395-4B80-A5F0-8C3A69910AC0}"/>
              </a:ext>
            </a:extLst>
          </p:cNvPr>
          <p:cNvSpPr txBox="1"/>
          <p:nvPr/>
        </p:nvSpPr>
        <p:spPr>
          <a:xfrm>
            <a:off x="2195927" y="1173209"/>
            <a:ext cx="9534111" cy="646331"/>
          </a:xfrm>
          <a:prstGeom prst="rect">
            <a:avLst/>
          </a:prstGeom>
          <a:noFill/>
        </p:spPr>
        <p:txBody>
          <a:bodyPr wrap="square" rtlCol="0">
            <a:spAutoFit/>
          </a:bodyPr>
          <a:lstStyle/>
          <a:p>
            <a:r>
              <a:rPr lang="en-US" sz="3600" b="1" dirty="0">
                <a:solidFill>
                  <a:srgbClr val="C00000"/>
                </a:solidFill>
              </a:rPr>
              <a:t>B</a:t>
            </a:r>
            <a:r>
              <a:rPr lang="en-US" sz="3300" b="1" dirty="0">
                <a:solidFill>
                  <a:srgbClr val="C00000"/>
                </a:solidFill>
              </a:rPr>
              <a:t>ECOMING</a:t>
            </a:r>
            <a:r>
              <a:rPr lang="en-US" sz="3600" b="1" dirty="0">
                <a:solidFill>
                  <a:srgbClr val="C00000"/>
                </a:solidFill>
              </a:rPr>
              <a:t> A Q</a:t>
            </a:r>
            <a:r>
              <a:rPr lang="en-US" sz="3300" b="1" dirty="0">
                <a:solidFill>
                  <a:srgbClr val="C00000"/>
                </a:solidFill>
              </a:rPr>
              <a:t>UADRANT</a:t>
            </a:r>
            <a:r>
              <a:rPr lang="en-US" sz="3600" b="1" dirty="0">
                <a:solidFill>
                  <a:srgbClr val="C00000"/>
                </a:solidFill>
              </a:rPr>
              <a:t> II S</a:t>
            </a:r>
            <a:r>
              <a:rPr lang="en-US" sz="3300" b="1" dirty="0">
                <a:solidFill>
                  <a:srgbClr val="C00000"/>
                </a:solidFill>
              </a:rPr>
              <a:t>ELF-MANAGER</a:t>
            </a:r>
          </a:p>
        </p:txBody>
      </p:sp>
    </p:spTree>
    <p:extLst>
      <p:ext uri="{BB962C8B-B14F-4D97-AF65-F5344CB8AC3E}">
        <p14:creationId xmlns:p14="http://schemas.microsoft.com/office/powerpoint/2010/main" val="3993131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397565" y="1861992"/>
            <a:ext cx="11471646" cy="4431983"/>
          </a:xfrm>
          <a:prstGeom prst="rect">
            <a:avLst/>
          </a:prstGeom>
          <a:noFill/>
        </p:spPr>
        <p:txBody>
          <a:bodyPr wrap="square" rtlCol="0">
            <a:spAutoFit/>
          </a:bodyPr>
          <a:lstStyle/>
          <a:p>
            <a:r>
              <a:rPr lang="en-US" sz="2500" dirty="0"/>
              <a:t>	</a:t>
            </a:r>
            <a:r>
              <a:rPr lang="en-US" sz="2700" dirty="0"/>
              <a:t>One day, one of Stephen Covey’s sons had a very tight schedule, which included down-to-the-minute time allocations for every activity, including picking up some books, washing his car, and </a:t>
            </a:r>
            <a:r>
              <a:rPr lang="en-US" sz="2700" b="1" dirty="0"/>
              <a:t>“dropping” Carol, his girlfriend, </a:t>
            </a:r>
            <a:r>
              <a:rPr lang="en-US" sz="2700" dirty="0"/>
              <a:t>among other </a:t>
            </a:r>
            <a:r>
              <a:rPr lang="en-PH" sz="2700" dirty="0"/>
              <a:t>things. </a:t>
            </a:r>
            <a:r>
              <a:rPr lang="en-US" sz="2700" dirty="0"/>
              <a:t>Everything went according to schedule until it came to Carol. They had been dating for a long period of time, and he had finally come to the conclusion that a continued relationship would not work out. So, consistent with his efficiency model, he had scheduled a 10-15-minute telephone call to tell her.</a:t>
            </a:r>
          </a:p>
          <a:p>
            <a:endParaRPr lang="en-US" sz="1200" dirty="0"/>
          </a:p>
          <a:p>
            <a:r>
              <a:rPr lang="en-US" sz="2700" dirty="0"/>
              <a:t>	But the news was very traumatic to her. One-and-a-half hours later, he was still deeply involved in a very intense conversation with her. Even then, one visit was not enough</a:t>
            </a:r>
            <a:r>
              <a:rPr lang="en-US" sz="2700" b="1" dirty="0"/>
              <a:t>. The situation was a very frustrating experience for them both.</a:t>
            </a:r>
            <a:endParaRPr lang="en-PH" sz="2700" b="1" dirty="0">
              <a:latin typeface="Segoe Print" panose="02000600000000000000" pitchFamily="2" charset="0"/>
            </a:endParaRPr>
          </a:p>
        </p:txBody>
      </p:sp>
      <p:sp>
        <p:nvSpPr>
          <p:cNvPr id="5" name="TextBox 4">
            <a:extLst>
              <a:ext uri="{FF2B5EF4-FFF2-40B4-BE49-F238E27FC236}">
                <a16:creationId xmlns:a16="http://schemas.microsoft.com/office/drawing/2014/main" id="{0518A0FF-8395-4B80-A5F0-8C3A69910AC0}"/>
              </a:ext>
            </a:extLst>
          </p:cNvPr>
          <p:cNvSpPr txBox="1"/>
          <p:nvPr/>
        </p:nvSpPr>
        <p:spPr>
          <a:xfrm>
            <a:off x="3085687" y="947922"/>
            <a:ext cx="8644351" cy="784830"/>
          </a:xfrm>
          <a:prstGeom prst="rect">
            <a:avLst/>
          </a:prstGeom>
          <a:noFill/>
        </p:spPr>
        <p:txBody>
          <a:bodyPr wrap="square" rtlCol="0">
            <a:spAutoFit/>
          </a:bodyPr>
          <a:lstStyle/>
          <a:p>
            <a:r>
              <a:rPr lang="en-US" sz="4500" b="1" dirty="0">
                <a:solidFill>
                  <a:srgbClr val="C00000"/>
                </a:solidFill>
              </a:rPr>
              <a:t>E</a:t>
            </a:r>
            <a:r>
              <a:rPr lang="en-US" sz="4000" b="1" dirty="0">
                <a:solidFill>
                  <a:srgbClr val="C00000"/>
                </a:solidFill>
              </a:rPr>
              <a:t>FFICIENCY </a:t>
            </a:r>
            <a:r>
              <a:rPr lang="en-US" sz="4000" b="1" dirty="0"/>
              <a:t>vs. </a:t>
            </a:r>
            <a:r>
              <a:rPr lang="en-US" sz="4500" b="1" dirty="0">
                <a:solidFill>
                  <a:srgbClr val="000099"/>
                </a:solidFill>
              </a:rPr>
              <a:t>E</a:t>
            </a:r>
            <a:r>
              <a:rPr lang="en-US" sz="4000" b="1" dirty="0">
                <a:solidFill>
                  <a:srgbClr val="000099"/>
                </a:solidFill>
              </a:rPr>
              <a:t>FFECTIVENESS</a:t>
            </a:r>
          </a:p>
        </p:txBody>
      </p:sp>
    </p:spTree>
    <p:extLst>
      <p:ext uri="{BB962C8B-B14F-4D97-AF65-F5344CB8AC3E}">
        <p14:creationId xmlns:p14="http://schemas.microsoft.com/office/powerpoint/2010/main" val="2297741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429763" y="1901750"/>
            <a:ext cx="11332473" cy="4832092"/>
          </a:xfrm>
          <a:prstGeom prst="rect">
            <a:avLst/>
          </a:prstGeom>
          <a:noFill/>
        </p:spPr>
        <p:txBody>
          <a:bodyPr wrap="square" rtlCol="0">
            <a:spAutoFit/>
          </a:bodyPr>
          <a:lstStyle/>
          <a:p>
            <a:r>
              <a:rPr lang="en-US" sz="2800" dirty="0"/>
              <a:t>	You simply can’t think </a:t>
            </a:r>
            <a:r>
              <a:rPr lang="en-US" sz="2800" i="1" dirty="0"/>
              <a:t>efficiency </a:t>
            </a:r>
            <a:r>
              <a:rPr lang="en-US" sz="2800" dirty="0"/>
              <a:t>with people. </a:t>
            </a:r>
            <a:r>
              <a:rPr lang="en-US" sz="2800" b="1" dirty="0"/>
              <a:t>You think </a:t>
            </a:r>
            <a:r>
              <a:rPr lang="en-US" sz="2800" b="1" i="1" dirty="0"/>
              <a:t>effectiveness </a:t>
            </a:r>
            <a:r>
              <a:rPr lang="en-US" sz="2800" b="1" dirty="0"/>
              <a:t>with </a:t>
            </a:r>
            <a:r>
              <a:rPr lang="en-US" sz="2800" b="1" i="1" dirty="0"/>
              <a:t>people </a:t>
            </a:r>
            <a:r>
              <a:rPr lang="en-US" sz="2800" b="1" dirty="0"/>
              <a:t>and </a:t>
            </a:r>
            <a:r>
              <a:rPr lang="en-US" sz="2800" b="1" i="1" dirty="0"/>
              <a:t>efficiency </a:t>
            </a:r>
            <a:r>
              <a:rPr lang="en-US" sz="2800" b="1" dirty="0"/>
              <a:t>with </a:t>
            </a:r>
            <a:r>
              <a:rPr lang="en-US" sz="2800" b="1" i="1" dirty="0"/>
              <a:t>things</a:t>
            </a:r>
            <a:r>
              <a:rPr lang="en-US" sz="2800" b="1" dirty="0"/>
              <a:t>. </a:t>
            </a:r>
            <a:r>
              <a:rPr lang="en-US" sz="2800" dirty="0"/>
              <a:t>Try to be “efficient” with a disagreeing or disagreeable person and it simply doesn’t work. Try to give 10 minutes of “quality time” to a child or an employee to solve a problem, and such “efficiency” creates new problems and seldom resolves </a:t>
            </a:r>
            <a:r>
              <a:rPr lang="en-PH" sz="2800" dirty="0"/>
              <a:t>the deepest concern.</a:t>
            </a:r>
          </a:p>
          <a:p>
            <a:r>
              <a:rPr lang="en-US" sz="2800" dirty="0"/>
              <a:t>	If you have Habit 2 (Begin with the End in Mind) deep inside your heart and mind, you have those higher values driving you. You can subordinate your schedule to those values with integrity. You can adapt;              you can be flexible. You don’t feel guilty when you don’t meet your schedule or when you have to </a:t>
            </a:r>
            <a:r>
              <a:rPr lang="en-PH" sz="2800" dirty="0"/>
              <a:t>change it.</a:t>
            </a:r>
            <a:endParaRPr lang="en-PH" sz="2800" b="1" dirty="0">
              <a:latin typeface="Segoe Print" panose="02000600000000000000" pitchFamily="2" charset="0"/>
            </a:endParaRPr>
          </a:p>
        </p:txBody>
      </p:sp>
      <p:sp>
        <p:nvSpPr>
          <p:cNvPr id="5" name="TextBox 4">
            <a:extLst>
              <a:ext uri="{FF2B5EF4-FFF2-40B4-BE49-F238E27FC236}">
                <a16:creationId xmlns:a16="http://schemas.microsoft.com/office/drawing/2014/main" id="{0518A0FF-8395-4B80-A5F0-8C3A69910AC0}"/>
              </a:ext>
            </a:extLst>
          </p:cNvPr>
          <p:cNvSpPr txBox="1"/>
          <p:nvPr/>
        </p:nvSpPr>
        <p:spPr>
          <a:xfrm>
            <a:off x="3085687" y="947922"/>
            <a:ext cx="8644351" cy="784830"/>
          </a:xfrm>
          <a:prstGeom prst="rect">
            <a:avLst/>
          </a:prstGeom>
          <a:noFill/>
        </p:spPr>
        <p:txBody>
          <a:bodyPr wrap="square" rtlCol="0">
            <a:spAutoFit/>
          </a:bodyPr>
          <a:lstStyle/>
          <a:p>
            <a:r>
              <a:rPr lang="en-US" sz="4500" b="1" dirty="0">
                <a:solidFill>
                  <a:srgbClr val="C00000"/>
                </a:solidFill>
              </a:rPr>
              <a:t>E</a:t>
            </a:r>
            <a:r>
              <a:rPr lang="en-US" sz="4000" b="1" dirty="0">
                <a:solidFill>
                  <a:srgbClr val="C00000"/>
                </a:solidFill>
              </a:rPr>
              <a:t>FFICIENCY </a:t>
            </a:r>
            <a:r>
              <a:rPr lang="en-US" sz="4000" b="1" dirty="0"/>
              <a:t>vs. </a:t>
            </a:r>
            <a:r>
              <a:rPr lang="en-US" sz="4500" b="1" dirty="0">
                <a:solidFill>
                  <a:srgbClr val="000099"/>
                </a:solidFill>
              </a:rPr>
              <a:t>E</a:t>
            </a:r>
            <a:r>
              <a:rPr lang="en-US" sz="4000" b="1" dirty="0">
                <a:solidFill>
                  <a:srgbClr val="000099"/>
                </a:solidFill>
              </a:rPr>
              <a:t>FFECTIVENESS</a:t>
            </a:r>
          </a:p>
        </p:txBody>
      </p:sp>
    </p:spTree>
    <p:extLst>
      <p:ext uri="{BB962C8B-B14F-4D97-AF65-F5344CB8AC3E}">
        <p14:creationId xmlns:p14="http://schemas.microsoft.com/office/powerpoint/2010/main" val="2483117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522994" y="2045753"/>
            <a:ext cx="11146011" cy="4401205"/>
          </a:xfrm>
          <a:prstGeom prst="rect">
            <a:avLst/>
          </a:prstGeom>
          <a:noFill/>
        </p:spPr>
        <p:txBody>
          <a:bodyPr wrap="square" rtlCol="0">
            <a:spAutoFit/>
          </a:bodyPr>
          <a:lstStyle/>
          <a:p>
            <a:r>
              <a:rPr lang="en-US" sz="2800" dirty="0"/>
              <a:t>	A producer does whatever is necessary to accomplish desired results, to get the golden eggs. A parent who washes the dishes, an architect who draws up blueprints, or a secretary who types </a:t>
            </a:r>
            <a:r>
              <a:rPr lang="en-PH" sz="2800" dirty="0"/>
              <a:t>correspondence is a producer.</a:t>
            </a:r>
          </a:p>
          <a:p>
            <a:r>
              <a:rPr lang="en-US" sz="2800" dirty="0"/>
              <a:t>	</a:t>
            </a:r>
            <a:r>
              <a:rPr lang="en-US" sz="2800" b="1" dirty="0"/>
              <a:t>But when a person sets up and works with and through people and systems to produce golden eggs, that person becomes a </a:t>
            </a:r>
            <a:r>
              <a:rPr lang="en-US" sz="2800" b="1" u="sng" dirty="0"/>
              <a:t>manager</a:t>
            </a:r>
            <a:r>
              <a:rPr lang="en-US" sz="2800" b="1" dirty="0"/>
              <a:t> in the interdependent sense. </a:t>
            </a:r>
          </a:p>
          <a:p>
            <a:r>
              <a:rPr lang="en-US" sz="2800" b="1" dirty="0"/>
              <a:t>	</a:t>
            </a:r>
            <a:r>
              <a:rPr lang="en-US" sz="2800" dirty="0"/>
              <a:t>A parent who delegates washing the dishes to a child is a manager. </a:t>
            </a:r>
          </a:p>
          <a:p>
            <a:r>
              <a:rPr lang="en-US" sz="2800" dirty="0"/>
              <a:t>An architect who heads a team of other architects is a manager. A secretary who supervises other secretaries and office personnel is an office manager.</a:t>
            </a:r>
          </a:p>
        </p:txBody>
      </p:sp>
      <p:sp>
        <p:nvSpPr>
          <p:cNvPr id="6" name="TextBox 5">
            <a:extLst>
              <a:ext uri="{FF2B5EF4-FFF2-40B4-BE49-F238E27FC236}">
                <a16:creationId xmlns:a16="http://schemas.microsoft.com/office/drawing/2014/main" id="{C140C6FD-A5D2-475D-9735-B1CF1A028E60}"/>
              </a:ext>
            </a:extLst>
          </p:cNvPr>
          <p:cNvSpPr txBox="1"/>
          <p:nvPr/>
        </p:nvSpPr>
        <p:spPr>
          <a:xfrm>
            <a:off x="2637406" y="1054743"/>
            <a:ext cx="8644351" cy="692497"/>
          </a:xfrm>
          <a:prstGeom prst="rect">
            <a:avLst/>
          </a:prstGeom>
          <a:noFill/>
        </p:spPr>
        <p:txBody>
          <a:bodyPr wrap="square" rtlCol="0">
            <a:spAutoFit/>
          </a:bodyPr>
          <a:lstStyle/>
          <a:p>
            <a:r>
              <a:rPr lang="en-US" sz="3900" b="1" dirty="0">
                <a:solidFill>
                  <a:srgbClr val="C00000"/>
                </a:solidFill>
              </a:rPr>
              <a:t>DELEGATION: </a:t>
            </a:r>
            <a:r>
              <a:rPr lang="en-US" sz="3500" b="1" dirty="0">
                <a:solidFill>
                  <a:srgbClr val="000099"/>
                </a:solidFill>
              </a:rPr>
              <a:t>INCREASING P &amp; PC</a:t>
            </a:r>
          </a:p>
        </p:txBody>
      </p:sp>
    </p:spTree>
    <p:extLst>
      <p:ext uri="{BB962C8B-B14F-4D97-AF65-F5344CB8AC3E}">
        <p14:creationId xmlns:p14="http://schemas.microsoft.com/office/powerpoint/2010/main" val="1417418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539792" y="1975070"/>
            <a:ext cx="4880347" cy="1815882"/>
          </a:xfrm>
          <a:prstGeom prst="rect">
            <a:avLst/>
          </a:prstGeom>
          <a:noFill/>
        </p:spPr>
        <p:txBody>
          <a:bodyPr wrap="square" rtlCol="0">
            <a:spAutoFit/>
          </a:bodyPr>
          <a:lstStyle/>
          <a:p>
            <a:r>
              <a:rPr lang="en-US" sz="2700" dirty="0"/>
              <a:t>	A producer can invest one hour of effort and produce one unit of results, assuming no loss of </a:t>
            </a:r>
            <a:r>
              <a:rPr lang="en-PH" sz="2700" dirty="0"/>
              <a:t>efficiency.</a:t>
            </a:r>
            <a:endParaRPr lang="en-US" sz="2700" dirty="0"/>
          </a:p>
        </p:txBody>
      </p:sp>
      <p:pic>
        <p:nvPicPr>
          <p:cNvPr id="2" name="Picture 1">
            <a:extLst>
              <a:ext uri="{FF2B5EF4-FFF2-40B4-BE49-F238E27FC236}">
                <a16:creationId xmlns:a16="http://schemas.microsoft.com/office/drawing/2014/main" id="{EAFEA607-8517-40BB-8B66-41AD9AC287C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t="2639"/>
          <a:stretch/>
        </p:blipFill>
        <p:spPr>
          <a:xfrm>
            <a:off x="6096000" y="1884054"/>
            <a:ext cx="5185757" cy="1765571"/>
          </a:xfrm>
          <a:prstGeom prst="rect">
            <a:avLst/>
          </a:prstGeom>
        </p:spPr>
      </p:pic>
      <p:sp>
        <p:nvSpPr>
          <p:cNvPr id="6" name="TextBox 5">
            <a:extLst>
              <a:ext uri="{FF2B5EF4-FFF2-40B4-BE49-F238E27FC236}">
                <a16:creationId xmlns:a16="http://schemas.microsoft.com/office/drawing/2014/main" id="{88F1B35D-5513-4C39-8FA2-39E7F18ECDA6}"/>
              </a:ext>
            </a:extLst>
          </p:cNvPr>
          <p:cNvSpPr txBox="1"/>
          <p:nvPr/>
        </p:nvSpPr>
        <p:spPr>
          <a:xfrm>
            <a:off x="441186" y="3837809"/>
            <a:ext cx="5484308" cy="1815882"/>
          </a:xfrm>
          <a:prstGeom prst="rect">
            <a:avLst/>
          </a:prstGeom>
          <a:noFill/>
        </p:spPr>
        <p:txBody>
          <a:bodyPr wrap="square" rtlCol="0">
            <a:spAutoFit/>
          </a:bodyPr>
          <a:lstStyle/>
          <a:p>
            <a:r>
              <a:rPr lang="en-US" sz="2700" dirty="0"/>
              <a:t>	A manager, on the other hand, can invest one hour of effort and produce ten or fifty or a hundred units through effective delegation.</a:t>
            </a:r>
          </a:p>
        </p:txBody>
      </p:sp>
      <p:pic>
        <p:nvPicPr>
          <p:cNvPr id="3" name="Picture 2">
            <a:extLst>
              <a:ext uri="{FF2B5EF4-FFF2-40B4-BE49-F238E27FC236}">
                <a16:creationId xmlns:a16="http://schemas.microsoft.com/office/drawing/2014/main" id="{253250BB-DB5B-4578-9E69-C363F14C956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t="1487"/>
          <a:stretch/>
        </p:blipFill>
        <p:spPr>
          <a:xfrm>
            <a:off x="6096000" y="3837809"/>
            <a:ext cx="5185757" cy="1765571"/>
          </a:xfrm>
          <a:prstGeom prst="rect">
            <a:avLst/>
          </a:prstGeom>
        </p:spPr>
      </p:pic>
      <p:sp>
        <p:nvSpPr>
          <p:cNvPr id="7" name="TextBox 6">
            <a:extLst>
              <a:ext uri="{FF2B5EF4-FFF2-40B4-BE49-F238E27FC236}">
                <a16:creationId xmlns:a16="http://schemas.microsoft.com/office/drawing/2014/main" id="{543779A8-B12F-4F01-9CE8-2EEFA31437DE}"/>
              </a:ext>
            </a:extLst>
          </p:cNvPr>
          <p:cNvSpPr txBox="1"/>
          <p:nvPr/>
        </p:nvSpPr>
        <p:spPr>
          <a:xfrm>
            <a:off x="566296" y="5714164"/>
            <a:ext cx="11115960" cy="954107"/>
          </a:xfrm>
          <a:prstGeom prst="rect">
            <a:avLst/>
          </a:prstGeom>
          <a:noFill/>
        </p:spPr>
        <p:txBody>
          <a:bodyPr wrap="square" rtlCol="0">
            <a:spAutoFit/>
          </a:bodyPr>
          <a:lstStyle/>
          <a:p>
            <a:r>
              <a:rPr lang="en-US" sz="2800" b="1" dirty="0">
                <a:solidFill>
                  <a:srgbClr val="C00000"/>
                </a:solidFill>
              </a:rPr>
              <a:t>	Management is essentially moving the fulcrum over, and the key to effective management is </a:t>
            </a:r>
            <a:r>
              <a:rPr lang="en-PH" sz="2800" b="1" dirty="0">
                <a:solidFill>
                  <a:srgbClr val="C00000"/>
                </a:solidFill>
              </a:rPr>
              <a:t>DELEGATION.</a:t>
            </a:r>
            <a:endParaRPr lang="en-US" sz="2800" b="1" dirty="0">
              <a:solidFill>
                <a:srgbClr val="C00000"/>
              </a:solidFill>
            </a:endParaRPr>
          </a:p>
        </p:txBody>
      </p:sp>
      <p:sp>
        <p:nvSpPr>
          <p:cNvPr id="8" name="TextBox 7">
            <a:extLst>
              <a:ext uri="{FF2B5EF4-FFF2-40B4-BE49-F238E27FC236}">
                <a16:creationId xmlns:a16="http://schemas.microsoft.com/office/drawing/2014/main" id="{061AFAF8-9F49-4DEA-B0ED-804204A3666B}"/>
              </a:ext>
            </a:extLst>
          </p:cNvPr>
          <p:cNvSpPr txBox="1"/>
          <p:nvPr/>
        </p:nvSpPr>
        <p:spPr>
          <a:xfrm>
            <a:off x="2637406" y="1054743"/>
            <a:ext cx="8644351" cy="692497"/>
          </a:xfrm>
          <a:prstGeom prst="rect">
            <a:avLst/>
          </a:prstGeom>
          <a:noFill/>
        </p:spPr>
        <p:txBody>
          <a:bodyPr wrap="square" rtlCol="0">
            <a:spAutoFit/>
          </a:bodyPr>
          <a:lstStyle/>
          <a:p>
            <a:r>
              <a:rPr lang="en-US" sz="3900" b="1" dirty="0">
                <a:solidFill>
                  <a:srgbClr val="C00000"/>
                </a:solidFill>
              </a:rPr>
              <a:t>DELEGATION: </a:t>
            </a:r>
            <a:r>
              <a:rPr lang="en-US" sz="3500" b="1" dirty="0">
                <a:solidFill>
                  <a:srgbClr val="000099"/>
                </a:solidFill>
              </a:rPr>
              <a:t>INCREASING P &amp; PC</a:t>
            </a:r>
          </a:p>
        </p:txBody>
      </p:sp>
    </p:spTree>
    <p:extLst>
      <p:ext uri="{BB962C8B-B14F-4D97-AF65-F5344CB8AC3E}">
        <p14:creationId xmlns:p14="http://schemas.microsoft.com/office/powerpoint/2010/main" val="3034088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1215653" y="2062556"/>
            <a:ext cx="6894677" cy="1231106"/>
          </a:xfrm>
          <a:prstGeom prst="rect">
            <a:avLst/>
          </a:prstGeom>
          <a:noFill/>
        </p:spPr>
        <p:txBody>
          <a:bodyPr wrap="square" rtlCol="0">
            <a:spAutoFit/>
          </a:bodyPr>
          <a:lstStyle/>
          <a:p>
            <a:pPr marL="342900" indent="-342900">
              <a:buAutoNum type="arabicPeriod"/>
            </a:pPr>
            <a:r>
              <a:rPr lang="en-PH" sz="3700" b="1" dirty="0"/>
              <a:t> GOFER  Delegation</a:t>
            </a:r>
            <a:endParaRPr lang="en-US" sz="3700" b="1" dirty="0"/>
          </a:p>
          <a:p>
            <a:pPr marL="342900" indent="-342900">
              <a:buAutoNum type="arabicPeriod"/>
            </a:pPr>
            <a:r>
              <a:rPr lang="en-US" sz="3700" b="1" dirty="0"/>
              <a:t> STEWARDSHIP  Delegation</a:t>
            </a:r>
            <a:endParaRPr lang="en-PH" sz="3700" b="1" dirty="0"/>
          </a:p>
        </p:txBody>
      </p:sp>
      <p:sp>
        <p:nvSpPr>
          <p:cNvPr id="5" name="TextBox 4">
            <a:extLst>
              <a:ext uri="{FF2B5EF4-FFF2-40B4-BE49-F238E27FC236}">
                <a16:creationId xmlns:a16="http://schemas.microsoft.com/office/drawing/2014/main" id="{0518A0FF-8395-4B80-A5F0-8C3A69910AC0}"/>
              </a:ext>
            </a:extLst>
          </p:cNvPr>
          <p:cNvSpPr txBox="1"/>
          <p:nvPr/>
        </p:nvSpPr>
        <p:spPr>
          <a:xfrm>
            <a:off x="3660759" y="1223954"/>
            <a:ext cx="5854302" cy="677108"/>
          </a:xfrm>
          <a:prstGeom prst="rect">
            <a:avLst/>
          </a:prstGeom>
          <a:noFill/>
        </p:spPr>
        <p:txBody>
          <a:bodyPr wrap="square" rtlCol="0">
            <a:spAutoFit/>
          </a:bodyPr>
          <a:lstStyle/>
          <a:p>
            <a:r>
              <a:rPr lang="en-US" sz="3800" b="1" dirty="0">
                <a:solidFill>
                  <a:srgbClr val="000099"/>
                </a:solidFill>
              </a:rPr>
              <a:t>2 Kinds of DELEGATION</a:t>
            </a:r>
          </a:p>
        </p:txBody>
      </p:sp>
      <p:sp>
        <p:nvSpPr>
          <p:cNvPr id="8" name="TextBox 7">
            <a:extLst>
              <a:ext uri="{FF2B5EF4-FFF2-40B4-BE49-F238E27FC236}">
                <a16:creationId xmlns:a16="http://schemas.microsoft.com/office/drawing/2014/main" id="{F1433EA6-A353-4C54-9378-CE3D0AB3C0FA}"/>
              </a:ext>
            </a:extLst>
          </p:cNvPr>
          <p:cNvSpPr txBox="1"/>
          <p:nvPr/>
        </p:nvSpPr>
        <p:spPr>
          <a:xfrm>
            <a:off x="1215653" y="4055635"/>
            <a:ext cx="10121582" cy="2292935"/>
          </a:xfrm>
          <a:prstGeom prst="rect">
            <a:avLst/>
          </a:prstGeom>
          <a:noFill/>
        </p:spPr>
        <p:txBody>
          <a:bodyPr wrap="square" rtlCol="0">
            <a:spAutoFit/>
          </a:bodyPr>
          <a:lstStyle/>
          <a:p>
            <a:pPr marL="342900" indent="-342900">
              <a:buAutoNum type="arabicPeriod"/>
            </a:pPr>
            <a:r>
              <a:rPr lang="en-US" sz="3800" dirty="0">
                <a:solidFill>
                  <a:srgbClr val="800000"/>
                </a:solidFill>
              </a:rPr>
              <a:t>  </a:t>
            </a:r>
            <a:r>
              <a:rPr lang="en-US" sz="3800" b="1" dirty="0">
                <a:solidFill>
                  <a:srgbClr val="800000"/>
                </a:solidFill>
              </a:rPr>
              <a:t>Gofer delegation </a:t>
            </a:r>
            <a:r>
              <a:rPr lang="en-US" sz="3500" dirty="0"/>
              <a:t>means </a:t>
            </a:r>
          </a:p>
          <a:p>
            <a:r>
              <a:rPr lang="en-US" sz="3500" dirty="0"/>
              <a:t>     “Go for this, go for that,    </a:t>
            </a:r>
          </a:p>
          <a:p>
            <a:r>
              <a:rPr lang="en-US" sz="3500" dirty="0"/>
              <a:t>      do this, do that, and tell </a:t>
            </a:r>
          </a:p>
          <a:p>
            <a:r>
              <a:rPr lang="en-US" sz="3500" dirty="0"/>
              <a:t>      me when it’s done.”</a:t>
            </a:r>
            <a:endParaRPr lang="en-PH" sz="3500" dirty="0"/>
          </a:p>
        </p:txBody>
      </p:sp>
      <p:cxnSp>
        <p:nvCxnSpPr>
          <p:cNvPr id="10" name="Straight Connector 9">
            <a:extLst>
              <a:ext uri="{FF2B5EF4-FFF2-40B4-BE49-F238E27FC236}">
                <a16:creationId xmlns:a16="http://schemas.microsoft.com/office/drawing/2014/main" id="{21DFD6C6-5111-41D6-840A-59E27DA9E679}"/>
              </a:ext>
            </a:extLst>
          </p:cNvPr>
          <p:cNvCxnSpPr/>
          <p:nvPr/>
        </p:nvCxnSpPr>
        <p:spPr>
          <a:xfrm>
            <a:off x="665688" y="3551583"/>
            <a:ext cx="10678173" cy="0"/>
          </a:xfrm>
          <a:prstGeom prst="line">
            <a:avLst/>
          </a:prstGeom>
        </p:spPr>
        <p:style>
          <a:lnRef idx="1">
            <a:schemeClr val="dk1"/>
          </a:lnRef>
          <a:fillRef idx="0">
            <a:schemeClr val="dk1"/>
          </a:fillRef>
          <a:effectRef idx="0">
            <a:schemeClr val="dk1"/>
          </a:effectRef>
          <a:fontRef idx="minor">
            <a:schemeClr val="tx1"/>
          </a:fontRef>
        </p:style>
      </p:cxnSp>
      <p:pic>
        <p:nvPicPr>
          <p:cNvPr id="1026" name="Picture 2" descr="How to Delegate Effectively + The 2 Types of Delegation - Shortform Books">
            <a:extLst>
              <a:ext uri="{FF2B5EF4-FFF2-40B4-BE49-F238E27FC236}">
                <a16:creationId xmlns:a16="http://schemas.microsoft.com/office/drawing/2014/main" id="{1E45D9CE-CD20-4070-962B-CF1823545E8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4539" t="3422" r="24333"/>
          <a:stretch/>
        </p:blipFill>
        <p:spPr bwMode="auto">
          <a:xfrm>
            <a:off x="7438023" y="3600394"/>
            <a:ext cx="3538324" cy="3203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755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503583" y="1650976"/>
            <a:ext cx="11184833" cy="4847481"/>
          </a:xfrm>
          <a:prstGeom prst="rect">
            <a:avLst/>
          </a:prstGeom>
          <a:noFill/>
        </p:spPr>
        <p:txBody>
          <a:bodyPr wrap="square" rtlCol="0">
            <a:spAutoFit/>
          </a:bodyPr>
          <a:lstStyle/>
          <a:p>
            <a:r>
              <a:rPr lang="en-US" sz="2700" dirty="0"/>
              <a:t>	An example of gofer delegation is when a manager tells an employee, </a:t>
            </a:r>
            <a:r>
              <a:rPr lang="en-US" sz="2700" b="1" dirty="0"/>
              <a:t>"Go for this report, go for that document, and make sure you do it exactly like this, then tell me when it's done". </a:t>
            </a:r>
          </a:p>
          <a:p>
            <a:endParaRPr lang="en-US" sz="1200" b="1" dirty="0"/>
          </a:p>
          <a:p>
            <a:r>
              <a:rPr lang="en-US" sz="2700" dirty="0"/>
              <a:t>	In this style of delegation, the manager provides very specific, step-by-step instructions on how to complete a task, rather than focusing on the desired outcome. </a:t>
            </a:r>
            <a:r>
              <a:rPr lang="en-US" sz="2700" b="1" dirty="0"/>
              <a:t>This type of delegation is ineffective because it doesn't empower employees, stops their initiative, and keeps the manager too involved in the details. Gofer delegation doesn’t free up the manager to attend to other tasks if she is busy supervising every action her team takes. </a:t>
            </a:r>
            <a:r>
              <a:rPr lang="en-US" sz="2700" dirty="0"/>
              <a:t>All in all, gofer delegation is not the type of delegation to pursue when deciding how to delegate effectively.</a:t>
            </a:r>
            <a:endParaRPr lang="en-PH" sz="2700" b="1" dirty="0"/>
          </a:p>
        </p:txBody>
      </p:sp>
      <p:sp>
        <p:nvSpPr>
          <p:cNvPr id="5" name="TextBox 4">
            <a:extLst>
              <a:ext uri="{FF2B5EF4-FFF2-40B4-BE49-F238E27FC236}">
                <a16:creationId xmlns:a16="http://schemas.microsoft.com/office/drawing/2014/main" id="{0518A0FF-8395-4B80-A5F0-8C3A69910AC0}"/>
              </a:ext>
            </a:extLst>
          </p:cNvPr>
          <p:cNvSpPr txBox="1"/>
          <p:nvPr/>
        </p:nvSpPr>
        <p:spPr>
          <a:xfrm>
            <a:off x="3965559" y="866146"/>
            <a:ext cx="5854302" cy="784830"/>
          </a:xfrm>
          <a:prstGeom prst="rect">
            <a:avLst/>
          </a:prstGeom>
          <a:noFill/>
        </p:spPr>
        <p:txBody>
          <a:bodyPr wrap="square" rtlCol="0">
            <a:spAutoFit/>
          </a:bodyPr>
          <a:lstStyle/>
          <a:p>
            <a:r>
              <a:rPr lang="en-US" sz="4500" b="1" dirty="0">
                <a:solidFill>
                  <a:srgbClr val="C00000"/>
                </a:solidFill>
              </a:rPr>
              <a:t>GOFER</a:t>
            </a:r>
            <a:r>
              <a:rPr lang="en-US" sz="3800" b="1" dirty="0">
                <a:solidFill>
                  <a:srgbClr val="000099"/>
                </a:solidFill>
              </a:rPr>
              <a:t> DELEGATION</a:t>
            </a:r>
          </a:p>
        </p:txBody>
      </p:sp>
    </p:spTree>
    <p:extLst>
      <p:ext uri="{BB962C8B-B14F-4D97-AF65-F5344CB8AC3E}">
        <p14:creationId xmlns:p14="http://schemas.microsoft.com/office/powerpoint/2010/main" val="3255671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848138" y="1636885"/>
            <a:ext cx="10919791" cy="5109091"/>
          </a:xfrm>
          <a:prstGeom prst="rect">
            <a:avLst/>
          </a:prstGeom>
          <a:noFill/>
        </p:spPr>
        <p:txBody>
          <a:bodyPr wrap="square" rtlCol="0">
            <a:spAutoFit/>
          </a:bodyPr>
          <a:lstStyle/>
          <a:p>
            <a:r>
              <a:rPr lang="en-US" sz="2700" b="1" dirty="0"/>
              <a:t>	Stewardship delegation is focused on results instead of methods.</a:t>
            </a:r>
            <a:r>
              <a:rPr lang="en-US" sz="2700" dirty="0"/>
              <a:t> </a:t>
            </a:r>
          </a:p>
          <a:p>
            <a:r>
              <a:rPr lang="en-US" sz="2700" dirty="0"/>
              <a:t>It gives people a choice of method and makes them responsible for results. </a:t>
            </a:r>
          </a:p>
          <a:p>
            <a:r>
              <a:rPr lang="en-US" sz="2700" dirty="0"/>
              <a:t>It takes more time in the beginning, but it’s time </a:t>
            </a:r>
            <a:r>
              <a:rPr lang="en-PH" sz="2700" dirty="0"/>
              <a:t>well invested.</a:t>
            </a:r>
          </a:p>
          <a:p>
            <a:endParaRPr lang="en-PH" sz="1200" b="1" dirty="0"/>
          </a:p>
          <a:p>
            <a:r>
              <a:rPr lang="en-US" sz="2700" dirty="0"/>
              <a:t>	Stewardship delegation involves clear, up-front mutual understanding and commitment regarding </a:t>
            </a:r>
          </a:p>
          <a:p>
            <a:r>
              <a:rPr lang="en-US" sz="2700" dirty="0"/>
              <a:t>expectations in </a:t>
            </a:r>
            <a:r>
              <a:rPr lang="en-US" sz="2700" b="1" u="sng" dirty="0"/>
              <a:t>5 areas</a:t>
            </a:r>
            <a:r>
              <a:rPr lang="en-US" sz="2700" b="1" dirty="0"/>
              <a:t>.</a:t>
            </a:r>
          </a:p>
          <a:p>
            <a:endParaRPr lang="en-US" sz="1200" b="1" dirty="0"/>
          </a:p>
          <a:p>
            <a:pPr marL="514350" indent="-514350">
              <a:buAutoNum type="arabicPeriod"/>
            </a:pPr>
            <a:r>
              <a:rPr lang="en-US" sz="2800" b="1" dirty="0"/>
              <a:t>Desired Results</a:t>
            </a:r>
          </a:p>
          <a:p>
            <a:pPr marL="514350" indent="-514350">
              <a:buAutoNum type="arabicPeriod"/>
            </a:pPr>
            <a:r>
              <a:rPr lang="en-US" sz="2800" b="1" dirty="0"/>
              <a:t>Guidelines</a:t>
            </a:r>
          </a:p>
          <a:p>
            <a:pPr marL="514350" indent="-514350">
              <a:buAutoNum type="arabicPeriod"/>
            </a:pPr>
            <a:r>
              <a:rPr lang="en-US" sz="2800" b="1" dirty="0"/>
              <a:t>Resources</a:t>
            </a:r>
          </a:p>
          <a:p>
            <a:pPr marL="514350" indent="-514350">
              <a:buAutoNum type="arabicPeriod"/>
            </a:pPr>
            <a:r>
              <a:rPr lang="en-US" sz="2800" b="1" dirty="0"/>
              <a:t>Accountability</a:t>
            </a:r>
          </a:p>
          <a:p>
            <a:pPr marL="514350" indent="-514350">
              <a:buAutoNum type="arabicPeriod"/>
            </a:pPr>
            <a:r>
              <a:rPr lang="en-US" sz="2800" b="1" dirty="0"/>
              <a:t>Consequences</a:t>
            </a:r>
            <a:endParaRPr lang="en-PH" sz="2800" b="1" dirty="0"/>
          </a:p>
        </p:txBody>
      </p:sp>
      <p:sp>
        <p:nvSpPr>
          <p:cNvPr id="5" name="TextBox 4">
            <a:extLst>
              <a:ext uri="{FF2B5EF4-FFF2-40B4-BE49-F238E27FC236}">
                <a16:creationId xmlns:a16="http://schemas.microsoft.com/office/drawing/2014/main" id="{0518A0FF-8395-4B80-A5F0-8C3A69910AC0}"/>
              </a:ext>
            </a:extLst>
          </p:cNvPr>
          <p:cNvSpPr txBox="1"/>
          <p:nvPr/>
        </p:nvSpPr>
        <p:spPr>
          <a:xfrm>
            <a:off x="3299791" y="866146"/>
            <a:ext cx="6520070" cy="754053"/>
          </a:xfrm>
          <a:prstGeom prst="rect">
            <a:avLst/>
          </a:prstGeom>
          <a:noFill/>
        </p:spPr>
        <p:txBody>
          <a:bodyPr wrap="square" rtlCol="0">
            <a:spAutoFit/>
          </a:bodyPr>
          <a:lstStyle/>
          <a:p>
            <a:r>
              <a:rPr lang="en-US" sz="4300" b="1" dirty="0">
                <a:solidFill>
                  <a:srgbClr val="C00000"/>
                </a:solidFill>
              </a:rPr>
              <a:t>STEWARDSHIP</a:t>
            </a:r>
            <a:r>
              <a:rPr lang="en-US" sz="3800" b="1" dirty="0">
                <a:solidFill>
                  <a:srgbClr val="000099"/>
                </a:solidFill>
              </a:rPr>
              <a:t> DELEGATION</a:t>
            </a:r>
          </a:p>
        </p:txBody>
      </p:sp>
      <p:pic>
        <p:nvPicPr>
          <p:cNvPr id="2050" name="Picture 2" descr="Stewardship Delegation: Be a Manager that Gets Results - Shortform Books">
            <a:extLst>
              <a:ext uri="{FF2B5EF4-FFF2-40B4-BE49-F238E27FC236}">
                <a16:creationId xmlns:a16="http://schemas.microsoft.com/office/drawing/2014/main" id="{B16E0803-37E7-4FD0-A163-EEA32CA32F6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24134" y="3819697"/>
            <a:ext cx="6006075" cy="28028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869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609598" y="2130651"/>
            <a:ext cx="11052315" cy="4124206"/>
          </a:xfrm>
          <a:prstGeom prst="rect">
            <a:avLst/>
          </a:prstGeom>
          <a:noFill/>
        </p:spPr>
        <p:txBody>
          <a:bodyPr wrap="square" rtlCol="0">
            <a:spAutoFit/>
          </a:bodyPr>
          <a:lstStyle/>
          <a:p>
            <a:pPr marL="514350" indent="-514350">
              <a:buAutoNum type="arabicPeriod"/>
            </a:pPr>
            <a:r>
              <a:rPr lang="en-US" sz="3000" b="1" u="sng" dirty="0"/>
              <a:t>DESIRED RESULTS.</a:t>
            </a:r>
            <a:r>
              <a:rPr lang="en-US" sz="3000" b="1" dirty="0"/>
              <a:t> </a:t>
            </a:r>
            <a:r>
              <a:rPr lang="en-US" sz="2800" dirty="0"/>
              <a:t>Clearly specify the results that are expected and their timeline. Focus on </a:t>
            </a:r>
            <a:r>
              <a:rPr lang="en-US" sz="2800" b="1" dirty="0"/>
              <a:t>RESULTS</a:t>
            </a:r>
            <a:r>
              <a:rPr lang="en-US" sz="2800" dirty="0"/>
              <a:t> and not the methods. Spend time.            Be patient. Visualize the desired result. Have the person see it, describe it, make out a quality statement of what the results will look like, and by when they will be accomplished. </a:t>
            </a:r>
          </a:p>
          <a:p>
            <a:pPr marL="228600" indent="-228600">
              <a:buAutoNum type="arabicPeriod"/>
            </a:pPr>
            <a:endParaRPr lang="en-US" sz="1200" b="1" dirty="0"/>
          </a:p>
          <a:p>
            <a:pPr marL="228600" indent="-228600">
              <a:buAutoNum type="arabicPeriod"/>
            </a:pPr>
            <a:endParaRPr lang="en-PH" sz="1200" b="1" dirty="0"/>
          </a:p>
          <a:p>
            <a:r>
              <a:rPr lang="en-US" sz="3000" b="1" dirty="0"/>
              <a:t>2.  </a:t>
            </a:r>
            <a:r>
              <a:rPr lang="en-US" sz="3000" b="1" u="sng" dirty="0"/>
              <a:t>GUIDELINES.</a:t>
            </a:r>
            <a:r>
              <a:rPr lang="en-US" sz="3000" dirty="0"/>
              <a:t> </a:t>
            </a:r>
            <a:r>
              <a:rPr lang="en-US" sz="2800" dirty="0"/>
              <a:t>Identify any guidelines and major restriction within which the person should operate. These should be as few as possible, but DO identify any paths to failure.</a:t>
            </a:r>
            <a:endParaRPr lang="en-PH" sz="2800" b="1" dirty="0"/>
          </a:p>
        </p:txBody>
      </p:sp>
      <p:sp>
        <p:nvSpPr>
          <p:cNvPr id="5" name="TextBox 4">
            <a:extLst>
              <a:ext uri="{FF2B5EF4-FFF2-40B4-BE49-F238E27FC236}">
                <a16:creationId xmlns:a16="http://schemas.microsoft.com/office/drawing/2014/main" id="{0518A0FF-8395-4B80-A5F0-8C3A69910AC0}"/>
              </a:ext>
            </a:extLst>
          </p:cNvPr>
          <p:cNvSpPr txBox="1"/>
          <p:nvPr/>
        </p:nvSpPr>
        <p:spPr>
          <a:xfrm>
            <a:off x="2464904" y="1020033"/>
            <a:ext cx="7898295" cy="677108"/>
          </a:xfrm>
          <a:prstGeom prst="rect">
            <a:avLst/>
          </a:prstGeom>
          <a:noFill/>
        </p:spPr>
        <p:txBody>
          <a:bodyPr wrap="square" rtlCol="0">
            <a:spAutoFit/>
          </a:bodyPr>
          <a:lstStyle/>
          <a:p>
            <a:r>
              <a:rPr lang="en-US" sz="3800" b="1" dirty="0">
                <a:solidFill>
                  <a:srgbClr val="C00000"/>
                </a:solidFill>
              </a:rPr>
              <a:t>5 areas of STEWARDSHIP</a:t>
            </a:r>
            <a:r>
              <a:rPr lang="en-US" sz="3300" b="1" dirty="0">
                <a:solidFill>
                  <a:srgbClr val="000099"/>
                </a:solidFill>
              </a:rPr>
              <a:t> DELEGATION</a:t>
            </a:r>
          </a:p>
        </p:txBody>
      </p:sp>
    </p:spTree>
    <p:extLst>
      <p:ext uri="{BB962C8B-B14F-4D97-AF65-F5344CB8AC3E}">
        <p14:creationId xmlns:p14="http://schemas.microsoft.com/office/powerpoint/2010/main" val="4262636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609598" y="1945121"/>
            <a:ext cx="11211341" cy="4647426"/>
          </a:xfrm>
          <a:prstGeom prst="rect">
            <a:avLst/>
          </a:prstGeom>
          <a:noFill/>
        </p:spPr>
        <p:txBody>
          <a:bodyPr wrap="square" rtlCol="0">
            <a:spAutoFit/>
          </a:bodyPr>
          <a:lstStyle/>
          <a:p>
            <a:r>
              <a:rPr lang="en-US" sz="2900" b="1" dirty="0"/>
              <a:t>3. </a:t>
            </a:r>
            <a:r>
              <a:rPr lang="en-US" sz="2900" b="1" u="sng" dirty="0"/>
              <a:t>RESOURCES</a:t>
            </a:r>
            <a:r>
              <a:rPr lang="en-US" sz="2900" b="1" dirty="0"/>
              <a:t>. </a:t>
            </a:r>
            <a:r>
              <a:rPr lang="en-US" sz="2900" dirty="0"/>
              <a:t>Identify all resources available to help in achieving the results: List any human, financial, technical, and organizational resources.</a:t>
            </a:r>
          </a:p>
          <a:p>
            <a:endParaRPr lang="en-US" sz="1200" dirty="0"/>
          </a:p>
          <a:p>
            <a:r>
              <a:rPr lang="en-US" sz="2900" b="1" dirty="0"/>
              <a:t>4. </a:t>
            </a:r>
            <a:r>
              <a:rPr lang="en-US" sz="2900" b="1" u="sng" dirty="0"/>
              <a:t>ACCOUNTABILITY.</a:t>
            </a:r>
            <a:r>
              <a:rPr lang="en-US" sz="2900" b="1" dirty="0"/>
              <a:t> </a:t>
            </a:r>
            <a:r>
              <a:rPr lang="en-US" sz="2700" dirty="0"/>
              <a:t>Setup the </a:t>
            </a:r>
            <a:r>
              <a:rPr lang="en-US" sz="2700" b="1" dirty="0"/>
              <a:t>performance standards </a:t>
            </a:r>
            <a:r>
              <a:rPr lang="en-US" sz="2700" dirty="0"/>
              <a:t>that will be used in evaluating the results and the specific times when evaluation will take place. The individual is responsible for the evaluation and for ensuring it takes place.</a:t>
            </a:r>
          </a:p>
          <a:p>
            <a:endParaRPr lang="en-US" sz="2700" dirty="0"/>
          </a:p>
          <a:p>
            <a:r>
              <a:rPr lang="en-US" sz="2900" b="1" dirty="0"/>
              <a:t>5. </a:t>
            </a:r>
            <a:r>
              <a:rPr lang="en-US" sz="2900" b="1" u="sng" dirty="0"/>
              <a:t>CONSEQUENCES.</a:t>
            </a:r>
            <a:r>
              <a:rPr lang="en-US" sz="2900" b="1" dirty="0"/>
              <a:t> </a:t>
            </a:r>
            <a:r>
              <a:rPr lang="en-US" sz="2900" dirty="0"/>
              <a:t>Specify what will happen, both good and bad, as a result of the evaluation (financial rewards and other rewards, different job assignments, and natural consequences tied into the overall mission of an organization.)</a:t>
            </a:r>
            <a:endParaRPr lang="en-PH" sz="2900" b="1" dirty="0"/>
          </a:p>
        </p:txBody>
      </p:sp>
      <p:sp>
        <p:nvSpPr>
          <p:cNvPr id="5" name="TextBox 4">
            <a:extLst>
              <a:ext uri="{FF2B5EF4-FFF2-40B4-BE49-F238E27FC236}">
                <a16:creationId xmlns:a16="http://schemas.microsoft.com/office/drawing/2014/main" id="{0518A0FF-8395-4B80-A5F0-8C3A69910AC0}"/>
              </a:ext>
            </a:extLst>
          </p:cNvPr>
          <p:cNvSpPr txBox="1"/>
          <p:nvPr/>
        </p:nvSpPr>
        <p:spPr>
          <a:xfrm>
            <a:off x="2464904" y="1020033"/>
            <a:ext cx="7898295" cy="677108"/>
          </a:xfrm>
          <a:prstGeom prst="rect">
            <a:avLst/>
          </a:prstGeom>
          <a:noFill/>
        </p:spPr>
        <p:txBody>
          <a:bodyPr wrap="square" rtlCol="0">
            <a:spAutoFit/>
          </a:bodyPr>
          <a:lstStyle/>
          <a:p>
            <a:r>
              <a:rPr lang="en-US" sz="3800" b="1" dirty="0">
                <a:solidFill>
                  <a:srgbClr val="C00000"/>
                </a:solidFill>
              </a:rPr>
              <a:t>5 areas of STEWARDSHIP</a:t>
            </a:r>
            <a:r>
              <a:rPr lang="en-US" sz="3300" b="1" dirty="0">
                <a:solidFill>
                  <a:srgbClr val="000099"/>
                </a:solidFill>
              </a:rPr>
              <a:t> DELEGATION</a:t>
            </a:r>
          </a:p>
        </p:txBody>
      </p:sp>
    </p:spTree>
    <p:extLst>
      <p:ext uri="{BB962C8B-B14F-4D97-AF65-F5344CB8AC3E}">
        <p14:creationId xmlns:p14="http://schemas.microsoft.com/office/powerpoint/2010/main" val="2180081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FC4C6F-6FA0-41D1-B17F-27C15A4853E5}"/>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9682" t="15545" r="9543" b="16607"/>
          <a:stretch/>
        </p:blipFill>
        <p:spPr>
          <a:xfrm>
            <a:off x="1321008" y="823641"/>
            <a:ext cx="9549983" cy="3182302"/>
          </a:xfrm>
          <a:prstGeom prst="rect">
            <a:avLst/>
          </a:prstGeom>
        </p:spPr>
      </p:pic>
      <p:sp>
        <p:nvSpPr>
          <p:cNvPr id="9" name="TextBox 8">
            <a:extLst>
              <a:ext uri="{FF2B5EF4-FFF2-40B4-BE49-F238E27FC236}">
                <a16:creationId xmlns:a16="http://schemas.microsoft.com/office/drawing/2014/main" id="{FD9A89A2-AA88-44F9-B829-4F01E1FF3B96}"/>
              </a:ext>
            </a:extLst>
          </p:cNvPr>
          <p:cNvSpPr txBox="1"/>
          <p:nvPr/>
        </p:nvSpPr>
        <p:spPr>
          <a:xfrm>
            <a:off x="1069932" y="4232410"/>
            <a:ext cx="3432747" cy="1384995"/>
          </a:xfrm>
          <a:prstGeom prst="rect">
            <a:avLst/>
          </a:prstGeom>
          <a:noFill/>
        </p:spPr>
        <p:txBody>
          <a:bodyPr wrap="square" rtlCol="0">
            <a:spAutoFit/>
          </a:bodyPr>
          <a:lstStyle/>
          <a:p>
            <a:r>
              <a:rPr lang="en-PH" sz="2700" b="1" dirty="0"/>
              <a:t>HABIT 1 says </a:t>
            </a:r>
          </a:p>
          <a:p>
            <a:r>
              <a:rPr lang="en-PH" sz="2700" b="1" dirty="0"/>
              <a:t>“You’re the Creator. </a:t>
            </a:r>
          </a:p>
          <a:p>
            <a:r>
              <a:rPr lang="en-PH" sz="2700" b="1" dirty="0"/>
              <a:t>You are in charge.”</a:t>
            </a:r>
          </a:p>
        </p:txBody>
      </p:sp>
      <p:sp>
        <p:nvSpPr>
          <p:cNvPr id="10" name="TextBox 9">
            <a:extLst>
              <a:ext uri="{FF2B5EF4-FFF2-40B4-BE49-F238E27FC236}">
                <a16:creationId xmlns:a16="http://schemas.microsoft.com/office/drawing/2014/main" id="{12101E65-9BE8-4956-877D-E2DB5DEF299D}"/>
              </a:ext>
            </a:extLst>
          </p:cNvPr>
          <p:cNvSpPr txBox="1"/>
          <p:nvPr/>
        </p:nvSpPr>
        <p:spPr>
          <a:xfrm>
            <a:off x="4744394" y="3801523"/>
            <a:ext cx="3220163" cy="1815882"/>
          </a:xfrm>
          <a:prstGeom prst="rect">
            <a:avLst/>
          </a:prstGeom>
          <a:noFill/>
        </p:spPr>
        <p:txBody>
          <a:bodyPr wrap="square" rtlCol="0">
            <a:spAutoFit/>
          </a:bodyPr>
          <a:lstStyle/>
          <a:p>
            <a:r>
              <a:rPr lang="en-PH" sz="2700" b="1" dirty="0"/>
              <a:t>HABIT 2 is the FIRST or mental creation,</a:t>
            </a:r>
          </a:p>
          <a:p>
            <a:r>
              <a:rPr lang="en-PH" sz="2700" dirty="0"/>
              <a:t>based on imagination &amp; conscience</a:t>
            </a:r>
          </a:p>
        </p:txBody>
      </p:sp>
      <p:sp>
        <p:nvSpPr>
          <p:cNvPr id="11" name="TextBox 10">
            <a:extLst>
              <a:ext uri="{FF2B5EF4-FFF2-40B4-BE49-F238E27FC236}">
                <a16:creationId xmlns:a16="http://schemas.microsoft.com/office/drawing/2014/main" id="{2E915417-B6C9-4F23-851F-281CEFD54094}"/>
              </a:ext>
            </a:extLst>
          </p:cNvPr>
          <p:cNvSpPr txBox="1"/>
          <p:nvPr/>
        </p:nvSpPr>
        <p:spPr>
          <a:xfrm>
            <a:off x="8177142" y="2807348"/>
            <a:ext cx="3674462" cy="1384995"/>
          </a:xfrm>
          <a:prstGeom prst="rect">
            <a:avLst/>
          </a:prstGeom>
          <a:noFill/>
        </p:spPr>
        <p:txBody>
          <a:bodyPr wrap="square" rtlCol="0">
            <a:spAutoFit/>
          </a:bodyPr>
          <a:lstStyle/>
          <a:p>
            <a:r>
              <a:rPr lang="en-PH" sz="2700" b="1" dirty="0"/>
              <a:t>HABIT 3 is the </a:t>
            </a:r>
          </a:p>
          <a:p>
            <a:r>
              <a:rPr lang="en-PH" sz="2700" b="1" dirty="0"/>
              <a:t>SECOND CREATION, </a:t>
            </a:r>
          </a:p>
          <a:p>
            <a:r>
              <a:rPr lang="en-PH" sz="2700" dirty="0"/>
              <a:t>the </a:t>
            </a:r>
            <a:r>
              <a:rPr lang="en-PH" sz="2700" b="1" dirty="0"/>
              <a:t>Physical Creation</a:t>
            </a:r>
          </a:p>
        </p:txBody>
      </p:sp>
      <p:sp>
        <p:nvSpPr>
          <p:cNvPr id="12" name="TextBox 11">
            <a:extLst>
              <a:ext uri="{FF2B5EF4-FFF2-40B4-BE49-F238E27FC236}">
                <a16:creationId xmlns:a16="http://schemas.microsoft.com/office/drawing/2014/main" id="{1D6C41CC-13AD-4AE2-925D-B43981396794}"/>
              </a:ext>
            </a:extLst>
          </p:cNvPr>
          <p:cNvSpPr txBox="1"/>
          <p:nvPr/>
        </p:nvSpPr>
        <p:spPr>
          <a:xfrm>
            <a:off x="602353" y="5989650"/>
            <a:ext cx="11504244" cy="584775"/>
          </a:xfrm>
          <a:prstGeom prst="rect">
            <a:avLst/>
          </a:prstGeom>
          <a:noFill/>
        </p:spPr>
        <p:txBody>
          <a:bodyPr wrap="square" rtlCol="0">
            <a:spAutoFit/>
          </a:bodyPr>
          <a:lstStyle/>
          <a:p>
            <a:r>
              <a:rPr lang="en-PH" sz="3200" b="1" dirty="0">
                <a:solidFill>
                  <a:srgbClr val="000099"/>
                </a:solidFill>
              </a:rPr>
              <a:t>Habits 1 &amp; 2 are absolutely essential and pre-requisite to Habit 3.</a:t>
            </a:r>
          </a:p>
        </p:txBody>
      </p:sp>
    </p:spTree>
    <p:extLst>
      <p:ext uri="{BB962C8B-B14F-4D97-AF65-F5344CB8AC3E}">
        <p14:creationId xmlns:p14="http://schemas.microsoft.com/office/powerpoint/2010/main" val="832551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490329" y="1945122"/>
            <a:ext cx="11211341" cy="4431983"/>
          </a:xfrm>
          <a:prstGeom prst="rect">
            <a:avLst/>
          </a:prstGeom>
          <a:noFill/>
        </p:spPr>
        <p:txBody>
          <a:bodyPr wrap="square" rtlCol="0">
            <a:spAutoFit/>
          </a:bodyPr>
          <a:lstStyle/>
          <a:p>
            <a:r>
              <a:rPr lang="en-US" sz="2700" dirty="0"/>
              <a:t>	Stephen Covey had an interesting experience in delegation with one of his sons. They were having a family meeting, and they had their mission statement up on the wall to make sure their plans were in harmony with their values.  He set up a big blackboard and they wrote down their goals and the jobs that flowed out of those goals. Then he asked for volunteers to do the job. His 7-year-old son, </a:t>
            </a:r>
            <a:r>
              <a:rPr lang="en-US" sz="2700" b="1" dirty="0"/>
              <a:t>Stephen (Jr.), volunteered to take care of the yard. </a:t>
            </a:r>
          </a:p>
          <a:p>
            <a:r>
              <a:rPr lang="en-US" sz="1200" b="1" dirty="0"/>
              <a:t>	</a:t>
            </a:r>
          </a:p>
          <a:p>
            <a:r>
              <a:rPr lang="en-US" sz="2700" dirty="0"/>
              <a:t>	Before Stephen actually gave him the job,  he began a detailed training process. He wanted Stephen (Jr.) to have a clear picture in his mind of what a well cared for yard was like, so he took him next door to their neighbor’s.</a:t>
            </a:r>
          </a:p>
          <a:p>
            <a:r>
              <a:rPr lang="en-US" sz="2700" i="1" dirty="0"/>
              <a:t>Pls. watch next video.</a:t>
            </a:r>
            <a:endParaRPr lang="en-PH" sz="2700" i="1" dirty="0"/>
          </a:p>
        </p:txBody>
      </p:sp>
      <p:sp>
        <p:nvSpPr>
          <p:cNvPr id="3" name="TextBox 2">
            <a:extLst>
              <a:ext uri="{FF2B5EF4-FFF2-40B4-BE49-F238E27FC236}">
                <a16:creationId xmlns:a16="http://schemas.microsoft.com/office/drawing/2014/main" id="{3E97ECC5-5370-4316-8D52-EE05139A72CB}"/>
              </a:ext>
            </a:extLst>
          </p:cNvPr>
          <p:cNvSpPr txBox="1"/>
          <p:nvPr/>
        </p:nvSpPr>
        <p:spPr>
          <a:xfrm>
            <a:off x="2716695" y="1179089"/>
            <a:ext cx="7898295" cy="584775"/>
          </a:xfrm>
          <a:prstGeom prst="rect">
            <a:avLst/>
          </a:prstGeom>
          <a:noFill/>
        </p:spPr>
        <p:txBody>
          <a:bodyPr wrap="square" rtlCol="0">
            <a:spAutoFit/>
          </a:bodyPr>
          <a:lstStyle/>
          <a:p>
            <a:r>
              <a:rPr lang="en-US" sz="3200" b="1" dirty="0">
                <a:solidFill>
                  <a:srgbClr val="000099"/>
                </a:solidFill>
              </a:rPr>
              <a:t>Example of STEWARDSHIP DELEGATION</a:t>
            </a:r>
          </a:p>
        </p:txBody>
      </p:sp>
    </p:spTree>
    <p:extLst>
      <p:ext uri="{BB962C8B-B14F-4D97-AF65-F5344CB8AC3E}">
        <p14:creationId xmlns:p14="http://schemas.microsoft.com/office/powerpoint/2010/main" val="183919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EF99-59ED-4F99-9A6F-49761F7B3225}"/>
              </a:ext>
            </a:extLst>
          </p:cNvPr>
          <p:cNvSpPr>
            <a:spLocks noGrp="1"/>
          </p:cNvSpPr>
          <p:nvPr>
            <p:ph type="title"/>
          </p:nvPr>
        </p:nvSpPr>
        <p:spPr/>
        <p:txBody>
          <a:bodyPr/>
          <a:lstStyle/>
          <a:p>
            <a:endParaRPr lang="en-PH"/>
          </a:p>
        </p:txBody>
      </p:sp>
      <p:pic>
        <p:nvPicPr>
          <p:cNvPr id="5" name="Green And Clean- Stewardship Delegation- Covey- Habit 3-VEED (1)">
            <a:hlinkClick r:id="" action="ppaction://media"/>
            <a:extLst>
              <a:ext uri="{FF2B5EF4-FFF2-40B4-BE49-F238E27FC236}">
                <a16:creationId xmlns:a16="http://schemas.microsoft.com/office/drawing/2014/main" id="{1ADACCF9-52B1-4C60-9A46-3CCF136CA61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278" cy="6858001"/>
          </a:xfrm>
        </p:spPr>
      </p:pic>
    </p:spTree>
    <p:extLst>
      <p:ext uri="{BB962C8B-B14F-4D97-AF65-F5344CB8AC3E}">
        <p14:creationId xmlns:p14="http://schemas.microsoft.com/office/powerpoint/2010/main" val="38286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70792F-DD3C-4AED-B8F1-E865E0B27D0F}"/>
              </a:ext>
            </a:extLst>
          </p:cNvPr>
          <p:cNvSpPr>
            <a:spLocks noGrp="1"/>
          </p:cNvSpPr>
          <p:nvPr>
            <p:ph idx="1"/>
          </p:nvPr>
        </p:nvSpPr>
        <p:spPr>
          <a:xfrm>
            <a:off x="530352" y="1637379"/>
            <a:ext cx="11466576" cy="4351338"/>
          </a:xfrm>
        </p:spPr>
        <p:txBody>
          <a:bodyPr>
            <a:noAutofit/>
          </a:bodyPr>
          <a:lstStyle/>
          <a:p>
            <a:pPr marL="0" indent="0">
              <a:buNone/>
            </a:pPr>
            <a:r>
              <a:rPr lang="en-US" sz="3300" dirty="0"/>
              <a:t>	Stephen (Jr.) only asked for help 2-3 more times that entire summer then he took care of that yard by himself maintaining it green and clean. He even reprimanded his brothers and sisters if they left so much as a gum wrapper on the lawn.</a:t>
            </a:r>
          </a:p>
          <a:p>
            <a:pPr marL="0" indent="0">
              <a:buNone/>
            </a:pPr>
            <a:endParaRPr lang="en-US" sz="1200" dirty="0"/>
          </a:p>
          <a:p>
            <a:pPr marL="0" indent="0">
              <a:buNone/>
            </a:pPr>
            <a:r>
              <a:rPr lang="en-US" sz="3300" dirty="0"/>
              <a:t>	</a:t>
            </a:r>
            <a:r>
              <a:rPr lang="en-US" sz="4000" b="1" dirty="0">
                <a:solidFill>
                  <a:srgbClr val="000099"/>
                </a:solidFill>
              </a:rPr>
              <a:t>Trust </a:t>
            </a:r>
            <a:r>
              <a:rPr lang="en-US" sz="3500" b="1" dirty="0"/>
              <a:t>is the highest form of human motivation.</a:t>
            </a:r>
            <a:r>
              <a:rPr lang="en-US" sz="3500" dirty="0"/>
              <a:t>                                 </a:t>
            </a:r>
            <a:r>
              <a:rPr lang="en-US" sz="3300" dirty="0"/>
              <a:t>It brings out the very best in people. But it takes </a:t>
            </a:r>
            <a:r>
              <a:rPr lang="en-PH" sz="3300" dirty="0"/>
              <a:t>time and patience. If stewardship delegation is done correctly, both parties will benefit and much more work will get done in much less time. </a:t>
            </a:r>
            <a:endParaRPr lang="en-US" sz="3300" dirty="0"/>
          </a:p>
          <a:p>
            <a:pPr marL="0" indent="0">
              <a:buNone/>
            </a:pPr>
            <a:endParaRPr lang="en-US" dirty="0"/>
          </a:p>
          <a:p>
            <a:pPr marL="0" indent="0">
              <a:buNone/>
            </a:pPr>
            <a:endParaRPr lang="en-PH" sz="3300" dirty="0"/>
          </a:p>
        </p:txBody>
      </p:sp>
    </p:spTree>
    <p:extLst>
      <p:ext uri="{BB962C8B-B14F-4D97-AF65-F5344CB8AC3E}">
        <p14:creationId xmlns:p14="http://schemas.microsoft.com/office/powerpoint/2010/main" val="1188919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384D93-8199-485B-A56B-98C6BE30C070}"/>
              </a:ext>
            </a:extLst>
          </p:cNvPr>
          <p:cNvSpPr>
            <a:spLocks noGrp="1"/>
          </p:cNvSpPr>
          <p:nvPr>
            <p:ph idx="1"/>
          </p:nvPr>
        </p:nvSpPr>
        <p:spPr>
          <a:xfrm>
            <a:off x="559904" y="4746669"/>
            <a:ext cx="10515600" cy="1947932"/>
          </a:xfrm>
        </p:spPr>
        <p:txBody>
          <a:bodyPr>
            <a:noAutofit/>
          </a:bodyPr>
          <a:lstStyle/>
          <a:p>
            <a:pPr marL="0" indent="0">
              <a:buNone/>
            </a:pPr>
            <a:r>
              <a:rPr lang="en-PH" sz="2900" dirty="0"/>
              <a:t>Certainly you can clean up the living room better than a child, but </a:t>
            </a:r>
            <a:r>
              <a:rPr lang="en-PH" sz="2900" b="1" dirty="0"/>
              <a:t>the key is that you want to empower the child to do it. </a:t>
            </a:r>
            <a:r>
              <a:rPr lang="en-PH" sz="2900" dirty="0"/>
              <a:t>It takes time. You have to get involved in the training and development</a:t>
            </a:r>
            <a:r>
              <a:rPr lang="en-PH" sz="2900" b="1" dirty="0">
                <a:solidFill>
                  <a:srgbClr val="000099"/>
                </a:solidFill>
              </a:rPr>
              <a:t>. It takes time, but it saves you so much in the long run.</a:t>
            </a:r>
          </a:p>
          <a:p>
            <a:pPr marL="0" indent="0">
              <a:buNone/>
            </a:pPr>
            <a:endParaRPr lang="en-PH" sz="2900" dirty="0"/>
          </a:p>
        </p:txBody>
      </p:sp>
      <p:pic>
        <p:nvPicPr>
          <p:cNvPr id="1026" name="Picture 2" descr="126+ Thousand Family Meeting Together Royalty-Free Images, Stock Photos &amp;  Pictures | Shutterstock">
            <a:extLst>
              <a:ext uri="{FF2B5EF4-FFF2-40B4-BE49-F238E27FC236}">
                <a16:creationId xmlns:a16="http://schemas.microsoft.com/office/drawing/2014/main" id="{9480FCC3-C463-4529-AEF7-8BE0FC25CC0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7161" b="7361"/>
          <a:stretch/>
        </p:blipFill>
        <p:spPr bwMode="auto">
          <a:xfrm>
            <a:off x="6596253" y="428835"/>
            <a:ext cx="5595747" cy="3364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6FC8215-1196-4C62-8261-8FE9252BED48}"/>
              </a:ext>
            </a:extLst>
          </p:cNvPr>
          <p:cNvSpPr txBox="1">
            <a:spLocks/>
          </p:cNvSpPr>
          <p:nvPr/>
        </p:nvSpPr>
        <p:spPr>
          <a:xfrm>
            <a:off x="559904" y="1317340"/>
            <a:ext cx="664927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dirty="0"/>
              <a:t>	A family that is well organized,   whose time has been spent effectively delegating on a one-on-one basis, can organize the work so that everyone can                do everything in about an hour a day.                 But that takes the internal capacity to                want to manage, not just to produce.                 </a:t>
            </a:r>
            <a:r>
              <a:rPr lang="en-PH" b="1" dirty="0"/>
              <a:t>The focus is on effectiveness, </a:t>
            </a:r>
            <a:r>
              <a:rPr lang="en-PH" dirty="0"/>
              <a:t>not efficiency.</a:t>
            </a:r>
          </a:p>
          <a:p>
            <a:pPr marL="0" indent="0">
              <a:buFont typeface="Arial" panose="020B0604020202020204" pitchFamily="34" charset="0"/>
              <a:buNone/>
            </a:pPr>
            <a:r>
              <a:rPr lang="en-PH" dirty="0"/>
              <a:t> </a:t>
            </a:r>
          </a:p>
        </p:txBody>
      </p:sp>
    </p:spTree>
    <p:extLst>
      <p:ext uri="{BB962C8B-B14F-4D97-AF65-F5344CB8AC3E}">
        <p14:creationId xmlns:p14="http://schemas.microsoft.com/office/powerpoint/2010/main" val="3522443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VEY TIME MANAGEMENT MATRIX - 4 QUADRANTS">
            <a:hlinkClick r:id="" action="ppaction://media"/>
            <a:extLst>
              <a:ext uri="{FF2B5EF4-FFF2-40B4-BE49-F238E27FC236}">
                <a16:creationId xmlns:a16="http://schemas.microsoft.com/office/drawing/2014/main" id="{342B9003-5CF6-4736-92F9-D0622D2B3E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1630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255758-0CED-4118-82C5-905CB9DDC1A9}"/>
              </a:ext>
            </a:extLst>
          </p:cNvPr>
          <p:cNvPicPr>
            <a:picLocks noChangeAspect="1"/>
          </p:cNvPicPr>
          <p:nvPr/>
        </p:nvPicPr>
        <p:blipFill>
          <a:blip r:embed="rId2"/>
          <a:stretch>
            <a:fillRect/>
          </a:stretch>
        </p:blipFill>
        <p:spPr>
          <a:xfrm>
            <a:off x="1957559" y="1136501"/>
            <a:ext cx="8964441" cy="4869494"/>
          </a:xfrm>
          <a:prstGeom prst="rect">
            <a:avLst/>
          </a:prstGeom>
          <a:ln>
            <a:noFill/>
          </a:ln>
          <a:effectLst>
            <a:softEdge rad="112500"/>
          </a:effectLst>
        </p:spPr>
      </p:pic>
    </p:spTree>
    <p:extLst>
      <p:ext uri="{BB962C8B-B14F-4D97-AF65-F5344CB8AC3E}">
        <p14:creationId xmlns:p14="http://schemas.microsoft.com/office/powerpoint/2010/main" val="2851669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tthew 6:33 But seek first the kingdom of God and His righteousness, and  all these things shall be added to you. | New King James Version (NKJV) |  Download The Bible App Now">
            <a:extLst>
              <a:ext uri="{FF2B5EF4-FFF2-40B4-BE49-F238E27FC236}">
                <a16:creationId xmlns:a16="http://schemas.microsoft.com/office/drawing/2014/main" id="{F9D3CFDC-6056-45FD-B822-12BB3F06D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181" y="762000"/>
            <a:ext cx="7248939" cy="6096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590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225FEF-1A94-4C50-ACCF-08DBC934DC5B}"/>
              </a:ext>
            </a:extLst>
          </p:cNvPr>
          <p:cNvSpPr txBox="1"/>
          <p:nvPr/>
        </p:nvSpPr>
        <p:spPr>
          <a:xfrm>
            <a:off x="781877" y="1656522"/>
            <a:ext cx="11145079" cy="4801314"/>
          </a:xfrm>
          <a:prstGeom prst="rect">
            <a:avLst/>
          </a:prstGeom>
          <a:noFill/>
        </p:spPr>
        <p:txBody>
          <a:bodyPr wrap="square" rtlCol="0">
            <a:spAutoFit/>
          </a:bodyPr>
          <a:lstStyle/>
          <a:p>
            <a:r>
              <a:rPr lang="en-PH" sz="2700" b="1" dirty="0"/>
              <a:t>Assignment:</a:t>
            </a:r>
          </a:p>
          <a:p>
            <a:endParaRPr lang="en-PH" sz="2800" b="1" dirty="0"/>
          </a:p>
          <a:p>
            <a:pPr marL="514350" indent="-514350">
              <a:buAutoNum type="arabicPeriod"/>
            </a:pPr>
            <a:r>
              <a:rPr lang="en-PH" sz="2800" b="1" dirty="0"/>
              <a:t>Identify a Quadrant II activity you know has been neglected in your life</a:t>
            </a:r>
            <a:r>
              <a:rPr lang="en-PH" sz="2800" dirty="0"/>
              <a:t>—one that, if done well, would have a significant impact in your life, either personally or professionally. Write it down and commit to implement it.</a:t>
            </a:r>
          </a:p>
          <a:p>
            <a:endParaRPr lang="en-PH" sz="2800" b="1" dirty="0"/>
          </a:p>
          <a:p>
            <a:r>
              <a:rPr lang="en-PH" sz="2800" b="1" dirty="0"/>
              <a:t>2. Draw a time management matrix and try to estimate what percentage of your time you spend in each quadrant. </a:t>
            </a:r>
            <a:r>
              <a:rPr lang="en-PH" sz="2800" dirty="0"/>
              <a:t>Are you satisfied with the way you spend your time? What do you need to change?</a:t>
            </a:r>
          </a:p>
          <a:p>
            <a:endParaRPr lang="en-PH" sz="2700" dirty="0"/>
          </a:p>
        </p:txBody>
      </p:sp>
    </p:spTree>
    <p:extLst>
      <p:ext uri="{BB962C8B-B14F-4D97-AF65-F5344CB8AC3E}">
        <p14:creationId xmlns:p14="http://schemas.microsoft.com/office/powerpoint/2010/main" val="4174313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225FEF-1A94-4C50-ACCF-08DBC934DC5B}"/>
              </a:ext>
            </a:extLst>
          </p:cNvPr>
          <p:cNvSpPr txBox="1"/>
          <p:nvPr/>
        </p:nvSpPr>
        <p:spPr>
          <a:xfrm>
            <a:off x="728869" y="1749286"/>
            <a:ext cx="11145079" cy="4662815"/>
          </a:xfrm>
          <a:prstGeom prst="rect">
            <a:avLst/>
          </a:prstGeom>
          <a:noFill/>
        </p:spPr>
        <p:txBody>
          <a:bodyPr wrap="square" rtlCol="0">
            <a:spAutoFit/>
          </a:bodyPr>
          <a:lstStyle/>
          <a:p>
            <a:r>
              <a:rPr lang="en-PH" sz="2800" b="1" dirty="0"/>
              <a:t>3. Make a list of responsibilities you could delegate </a:t>
            </a:r>
            <a:r>
              <a:rPr lang="en-PH" sz="2800" dirty="0"/>
              <a:t>and the people you could delegate to or train to be responsible in these areas. Determine what is needed to start the process of delegation or training.</a:t>
            </a:r>
          </a:p>
          <a:p>
            <a:endParaRPr lang="en-PH" sz="1200" dirty="0"/>
          </a:p>
          <a:p>
            <a:r>
              <a:rPr lang="en-PH" sz="2800" b="1" dirty="0"/>
              <a:t>4. Organize your next week. </a:t>
            </a:r>
            <a:r>
              <a:rPr lang="en-PH" sz="2800" dirty="0"/>
              <a:t>Start by writing down your roles and goals for the week, then transfer the goals to a specific action plan. At the end of the week, evaluate how well your plan translated your deep values and purposes into your daily life and the degree of integrity you were able to maintain to those values and purposes.</a:t>
            </a:r>
          </a:p>
          <a:p>
            <a:endParaRPr lang="en-PH" sz="500" dirty="0"/>
          </a:p>
          <a:p>
            <a:r>
              <a:rPr lang="en-PH" sz="2800" b="1" dirty="0"/>
              <a:t>5. Commit yourself to start organizing on a weekly basis </a:t>
            </a:r>
            <a:r>
              <a:rPr lang="en-PH" sz="2800" dirty="0"/>
              <a:t>and set up a regular time to do it.</a:t>
            </a:r>
          </a:p>
        </p:txBody>
      </p:sp>
    </p:spTree>
    <p:extLst>
      <p:ext uri="{BB962C8B-B14F-4D97-AF65-F5344CB8AC3E}">
        <p14:creationId xmlns:p14="http://schemas.microsoft.com/office/powerpoint/2010/main" val="958466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521832" y="1196042"/>
            <a:ext cx="11616507" cy="846386"/>
          </a:xfrm>
          <a:prstGeom prst="rect">
            <a:avLst/>
          </a:prstGeom>
          <a:noFill/>
        </p:spPr>
        <p:txBody>
          <a:bodyPr wrap="square" rtlCol="0">
            <a:spAutoFit/>
          </a:bodyPr>
          <a:lstStyle/>
          <a:p>
            <a:r>
              <a:rPr lang="en-PH" sz="2800" b="1" dirty="0">
                <a:solidFill>
                  <a:srgbClr val="C00000"/>
                </a:solidFill>
              </a:rPr>
              <a:t>	</a:t>
            </a:r>
            <a:r>
              <a:rPr lang="en-PH" sz="3200" b="1" dirty="0">
                <a:solidFill>
                  <a:srgbClr val="C00000"/>
                </a:solidFill>
              </a:rPr>
              <a:t>HABIT 2 is </a:t>
            </a:r>
            <a:r>
              <a:rPr lang="en-PH" sz="3400" b="1" dirty="0">
                <a:solidFill>
                  <a:srgbClr val="C00000"/>
                </a:solidFill>
              </a:rPr>
              <a:t>LEADERSHIP</a:t>
            </a:r>
            <a:r>
              <a:rPr lang="en-PH" sz="3200" b="1" dirty="0">
                <a:solidFill>
                  <a:srgbClr val="C00000"/>
                </a:solidFill>
              </a:rPr>
              <a:t>  </a:t>
            </a:r>
            <a:r>
              <a:rPr lang="en-PH" sz="2800" b="1" dirty="0"/>
              <a:t>while</a:t>
            </a:r>
            <a:r>
              <a:rPr lang="en-PH" sz="3200" b="1" dirty="0"/>
              <a:t>  </a:t>
            </a:r>
            <a:r>
              <a:rPr lang="en-PH" sz="3200" b="1" dirty="0">
                <a:solidFill>
                  <a:srgbClr val="000099"/>
                </a:solidFill>
              </a:rPr>
              <a:t>HABIT 3 is </a:t>
            </a:r>
            <a:r>
              <a:rPr lang="en-PH" sz="3400" b="1" dirty="0">
                <a:solidFill>
                  <a:srgbClr val="000099"/>
                </a:solidFill>
              </a:rPr>
              <a:t>MANAGEMENT</a:t>
            </a:r>
          </a:p>
          <a:p>
            <a:endParaRPr lang="en-PH" sz="1500" dirty="0"/>
          </a:p>
        </p:txBody>
      </p:sp>
      <p:pic>
        <p:nvPicPr>
          <p:cNvPr id="5" name="Picture 4">
            <a:extLst>
              <a:ext uri="{FF2B5EF4-FFF2-40B4-BE49-F238E27FC236}">
                <a16:creationId xmlns:a16="http://schemas.microsoft.com/office/drawing/2014/main" id="{40B3F796-9C66-4418-87E6-1F282BCEDE57}"/>
              </a:ext>
            </a:extLst>
          </p:cNvPr>
          <p:cNvPicPr>
            <a:picLocks noChangeAspect="1"/>
          </p:cNvPicPr>
          <p:nvPr/>
        </p:nvPicPr>
        <p:blipFill>
          <a:blip r:embed="rId2"/>
          <a:stretch>
            <a:fillRect/>
          </a:stretch>
        </p:blipFill>
        <p:spPr>
          <a:xfrm>
            <a:off x="2699021" y="1898346"/>
            <a:ext cx="6554115" cy="3600953"/>
          </a:xfrm>
          <a:prstGeom prst="rect">
            <a:avLst/>
          </a:prstGeom>
        </p:spPr>
      </p:pic>
      <p:sp>
        <p:nvSpPr>
          <p:cNvPr id="6" name="TextBox 5">
            <a:extLst>
              <a:ext uri="{FF2B5EF4-FFF2-40B4-BE49-F238E27FC236}">
                <a16:creationId xmlns:a16="http://schemas.microsoft.com/office/drawing/2014/main" id="{13C55F27-112A-4D3B-BF03-66E354762295}"/>
              </a:ext>
            </a:extLst>
          </p:cNvPr>
          <p:cNvSpPr txBox="1"/>
          <p:nvPr/>
        </p:nvSpPr>
        <p:spPr>
          <a:xfrm>
            <a:off x="3521773" y="1898346"/>
            <a:ext cx="5835379" cy="492443"/>
          </a:xfrm>
          <a:prstGeom prst="rect">
            <a:avLst/>
          </a:prstGeom>
          <a:noFill/>
        </p:spPr>
        <p:txBody>
          <a:bodyPr wrap="square" rtlCol="0">
            <a:spAutoFit/>
          </a:bodyPr>
          <a:lstStyle/>
          <a:p>
            <a:r>
              <a:rPr lang="en-PH" sz="2600" b="1" dirty="0"/>
              <a:t>LEADERSHIP     vs.    MANAGEMENT</a:t>
            </a:r>
          </a:p>
        </p:txBody>
      </p:sp>
      <p:sp>
        <p:nvSpPr>
          <p:cNvPr id="7" name="Rectangle 6">
            <a:extLst>
              <a:ext uri="{FF2B5EF4-FFF2-40B4-BE49-F238E27FC236}">
                <a16:creationId xmlns:a16="http://schemas.microsoft.com/office/drawing/2014/main" id="{AEE0D1E1-8917-47A2-AA77-C5E229EA234A}"/>
              </a:ext>
            </a:extLst>
          </p:cNvPr>
          <p:cNvSpPr/>
          <p:nvPr/>
        </p:nvSpPr>
        <p:spPr>
          <a:xfrm>
            <a:off x="1104276" y="5648962"/>
            <a:ext cx="11087724" cy="1015663"/>
          </a:xfrm>
          <a:prstGeom prst="rect">
            <a:avLst/>
          </a:prstGeom>
        </p:spPr>
        <p:txBody>
          <a:bodyPr wrap="square">
            <a:spAutoFit/>
          </a:bodyPr>
          <a:lstStyle/>
          <a:p>
            <a:r>
              <a:rPr lang="en-PH" sz="3000" b="1" dirty="0"/>
              <a:t>Management</a:t>
            </a:r>
            <a:r>
              <a:rPr lang="en-PH" sz="3000" dirty="0"/>
              <a:t> is the breaking down, the analysis, the sequencing, </a:t>
            </a:r>
          </a:p>
          <a:p>
            <a:r>
              <a:rPr lang="en-PH" sz="3000" dirty="0"/>
              <a:t>the specific application.</a:t>
            </a:r>
          </a:p>
        </p:txBody>
      </p:sp>
    </p:spTree>
    <p:extLst>
      <p:ext uri="{BB962C8B-B14F-4D97-AF65-F5344CB8AC3E}">
        <p14:creationId xmlns:p14="http://schemas.microsoft.com/office/powerpoint/2010/main" val="196538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EADFFA-FD6A-4FC6-97D7-E1CF7003C119}"/>
              </a:ext>
            </a:extLst>
          </p:cNvPr>
          <p:cNvSpPr txBox="1"/>
          <p:nvPr/>
        </p:nvSpPr>
        <p:spPr>
          <a:xfrm>
            <a:off x="556979" y="702372"/>
            <a:ext cx="11293894" cy="5062924"/>
          </a:xfrm>
          <a:prstGeom prst="rect">
            <a:avLst/>
          </a:prstGeom>
          <a:noFill/>
        </p:spPr>
        <p:txBody>
          <a:bodyPr wrap="square" rtlCol="0">
            <a:spAutoFit/>
          </a:bodyPr>
          <a:lstStyle/>
          <a:p>
            <a:pPr algn="ctr"/>
            <a:endParaRPr lang="en-PH" sz="2800" dirty="0">
              <a:solidFill>
                <a:srgbClr val="000099"/>
              </a:solidFill>
            </a:endParaRPr>
          </a:p>
          <a:p>
            <a:r>
              <a:rPr lang="en-PH" sz="4200" b="1" dirty="0">
                <a:solidFill>
                  <a:srgbClr val="000099"/>
                </a:solidFill>
              </a:rPr>
              <a:t>		   Effective Management is </a:t>
            </a:r>
          </a:p>
          <a:p>
            <a:r>
              <a:rPr lang="en-PH" sz="4200" b="1" dirty="0">
                <a:solidFill>
                  <a:srgbClr val="000099"/>
                </a:solidFill>
              </a:rPr>
              <a:t>	       PUTTING FIRST THINGS FIRST.</a:t>
            </a:r>
          </a:p>
          <a:p>
            <a:pPr algn="ctr"/>
            <a:endParaRPr lang="en-PH" sz="3500" b="1" dirty="0">
              <a:solidFill>
                <a:srgbClr val="000099"/>
              </a:solidFill>
            </a:endParaRPr>
          </a:p>
          <a:p>
            <a:r>
              <a:rPr lang="en-PH" sz="3000" dirty="0"/>
              <a:t>While leadership decides what “first things first” are, </a:t>
            </a:r>
          </a:p>
          <a:p>
            <a:r>
              <a:rPr lang="en-PH" sz="3000" dirty="0"/>
              <a:t>it is management that puts them first day-by-day, moment-by-moment.</a:t>
            </a:r>
          </a:p>
          <a:p>
            <a:endParaRPr lang="en-PH" sz="1200" b="1" dirty="0"/>
          </a:p>
          <a:p>
            <a:endParaRPr lang="en-PH" sz="1200" b="1" dirty="0"/>
          </a:p>
          <a:p>
            <a:r>
              <a:rPr lang="en-PH" sz="3000" b="1" dirty="0"/>
              <a:t>MANAGEMENT IS DISCIPLINE, carrying it out.</a:t>
            </a:r>
          </a:p>
          <a:p>
            <a:r>
              <a:rPr lang="en-PH" sz="3200" dirty="0"/>
              <a:t>“Manage from left, lead from the right.”</a:t>
            </a:r>
          </a:p>
          <a:p>
            <a:endParaRPr lang="en-PH" sz="3000" b="1" dirty="0"/>
          </a:p>
        </p:txBody>
      </p:sp>
      <p:sp>
        <p:nvSpPr>
          <p:cNvPr id="5" name="TextBox 4">
            <a:extLst>
              <a:ext uri="{FF2B5EF4-FFF2-40B4-BE49-F238E27FC236}">
                <a16:creationId xmlns:a16="http://schemas.microsoft.com/office/drawing/2014/main" id="{A2A06186-F855-4F75-800B-9F9285CA45B1}"/>
              </a:ext>
            </a:extLst>
          </p:cNvPr>
          <p:cNvSpPr txBox="1"/>
          <p:nvPr/>
        </p:nvSpPr>
        <p:spPr>
          <a:xfrm>
            <a:off x="652584" y="5513561"/>
            <a:ext cx="9568721" cy="984885"/>
          </a:xfrm>
          <a:prstGeom prst="rect">
            <a:avLst/>
          </a:prstGeom>
          <a:noFill/>
        </p:spPr>
        <p:txBody>
          <a:bodyPr wrap="square" rtlCol="0">
            <a:spAutoFit/>
          </a:bodyPr>
          <a:lstStyle/>
          <a:p>
            <a:r>
              <a:rPr lang="en-PH" sz="2900" dirty="0">
                <a:solidFill>
                  <a:srgbClr val="800000"/>
                </a:solidFill>
                <a:latin typeface="Segoe Print" panose="02000600000000000000" pitchFamily="2" charset="0"/>
              </a:rPr>
              <a:t>Things which matter most must never be at the mercy of things which matter least.  ~Goethe</a:t>
            </a:r>
          </a:p>
        </p:txBody>
      </p:sp>
      <p:pic>
        <p:nvPicPr>
          <p:cNvPr id="2" name="Picture 1">
            <a:extLst>
              <a:ext uri="{FF2B5EF4-FFF2-40B4-BE49-F238E27FC236}">
                <a16:creationId xmlns:a16="http://schemas.microsoft.com/office/drawing/2014/main" id="{EB23A6DC-066A-42E1-BAF6-8921695CAE6E}"/>
              </a:ext>
            </a:extLst>
          </p:cNvPr>
          <p:cNvPicPr>
            <a:picLocks noChangeAspect="1"/>
          </p:cNvPicPr>
          <p:nvPr/>
        </p:nvPicPr>
        <p:blipFill rotWithShape="1">
          <a:blip r:embed="rId2"/>
          <a:srcRect l="4947" t="4168" b="4527"/>
          <a:stretch/>
        </p:blipFill>
        <p:spPr>
          <a:xfrm>
            <a:off x="9958829" y="0"/>
            <a:ext cx="1892044" cy="3180522"/>
          </a:xfrm>
          <a:prstGeom prst="rect">
            <a:avLst/>
          </a:prstGeom>
        </p:spPr>
      </p:pic>
    </p:spTree>
    <p:extLst>
      <p:ext uri="{BB962C8B-B14F-4D97-AF65-F5344CB8AC3E}">
        <p14:creationId xmlns:p14="http://schemas.microsoft.com/office/powerpoint/2010/main" val="2627397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5D8D4C-D6A6-4F6D-A7B3-F3F9C020E6AB}"/>
              </a:ext>
            </a:extLst>
          </p:cNvPr>
          <p:cNvSpPr/>
          <p:nvPr/>
        </p:nvSpPr>
        <p:spPr>
          <a:xfrm>
            <a:off x="0" y="0"/>
            <a:ext cx="12192000" cy="2398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ectangle 6">
            <a:extLst>
              <a:ext uri="{FF2B5EF4-FFF2-40B4-BE49-F238E27FC236}">
                <a16:creationId xmlns:a16="http://schemas.microsoft.com/office/drawing/2014/main" id="{D12E7BAF-09AA-48DB-9611-D52655B34BF6}"/>
              </a:ext>
            </a:extLst>
          </p:cNvPr>
          <p:cNvSpPr/>
          <p:nvPr/>
        </p:nvSpPr>
        <p:spPr>
          <a:xfrm flipV="1">
            <a:off x="-2" y="0"/>
            <a:ext cx="12192001" cy="2650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highlight>
                <a:srgbClr val="008000"/>
              </a:highlight>
            </a:endParaRPr>
          </a:p>
        </p:txBody>
      </p:sp>
      <p:pic>
        <p:nvPicPr>
          <p:cNvPr id="4" name="Picture 3">
            <a:extLst>
              <a:ext uri="{FF2B5EF4-FFF2-40B4-BE49-F238E27FC236}">
                <a16:creationId xmlns:a16="http://schemas.microsoft.com/office/drawing/2014/main" id="{9E9A2BBF-D4D9-427F-9794-373FA75D70EF}"/>
              </a:ext>
            </a:extLst>
          </p:cNvPr>
          <p:cNvPicPr>
            <a:picLocks noChangeAspect="1"/>
          </p:cNvPicPr>
          <p:nvPr/>
        </p:nvPicPr>
        <p:blipFill>
          <a:blip r:embed="rId2"/>
          <a:stretch>
            <a:fillRect/>
          </a:stretch>
        </p:blipFill>
        <p:spPr>
          <a:xfrm>
            <a:off x="5191775" y="247165"/>
            <a:ext cx="6620799" cy="3315163"/>
          </a:xfrm>
          <a:prstGeom prst="rect">
            <a:avLst/>
          </a:prstGeom>
        </p:spPr>
      </p:pic>
      <p:sp>
        <p:nvSpPr>
          <p:cNvPr id="6" name="TextBox 5">
            <a:extLst>
              <a:ext uri="{FF2B5EF4-FFF2-40B4-BE49-F238E27FC236}">
                <a16:creationId xmlns:a16="http://schemas.microsoft.com/office/drawing/2014/main" id="{6874F3AB-ACC7-4A36-A84B-EEB1D0DF1F11}"/>
              </a:ext>
            </a:extLst>
          </p:cNvPr>
          <p:cNvSpPr txBox="1"/>
          <p:nvPr/>
        </p:nvSpPr>
        <p:spPr>
          <a:xfrm>
            <a:off x="472187" y="3748513"/>
            <a:ext cx="11247621" cy="2862322"/>
          </a:xfrm>
          <a:prstGeom prst="rect">
            <a:avLst/>
          </a:prstGeom>
          <a:noFill/>
        </p:spPr>
        <p:txBody>
          <a:bodyPr wrap="square" rtlCol="0">
            <a:spAutoFit/>
          </a:bodyPr>
          <a:lstStyle/>
          <a:p>
            <a:r>
              <a:rPr lang="en-US" sz="3000" b="1" u="sng" dirty="0">
                <a:solidFill>
                  <a:srgbClr val="C00000"/>
                </a:solidFill>
              </a:rPr>
              <a:t>URGENT matters</a:t>
            </a:r>
            <a:r>
              <a:rPr lang="en-US" sz="3000" b="1" dirty="0">
                <a:solidFill>
                  <a:srgbClr val="C00000"/>
                </a:solidFill>
              </a:rPr>
              <a:t> </a:t>
            </a:r>
            <a:r>
              <a:rPr lang="en-US" sz="3000" dirty="0"/>
              <a:t>are usually visible. They press on us; they insist on action.  They’re usually right in front of us. And often they are pleasant, easy, fun to do. </a:t>
            </a:r>
            <a:r>
              <a:rPr lang="en-US" sz="3000" b="1" dirty="0"/>
              <a:t>But so often they are unimportant! </a:t>
            </a:r>
          </a:p>
          <a:p>
            <a:endParaRPr lang="en-US" sz="3000" u="sng" dirty="0"/>
          </a:p>
          <a:p>
            <a:r>
              <a:rPr lang="en-US" sz="3000" b="1" u="sng" dirty="0">
                <a:solidFill>
                  <a:srgbClr val="000099"/>
                </a:solidFill>
              </a:rPr>
              <a:t>IMPORTANT matters</a:t>
            </a:r>
            <a:r>
              <a:rPr lang="en-US" sz="3000" dirty="0">
                <a:solidFill>
                  <a:srgbClr val="000099"/>
                </a:solidFill>
              </a:rPr>
              <a:t> </a:t>
            </a:r>
            <a:r>
              <a:rPr lang="en-US" sz="3000" b="1" dirty="0"/>
              <a:t>has to do with results. </a:t>
            </a:r>
            <a:r>
              <a:rPr lang="en-US" sz="3000" dirty="0"/>
              <a:t>It contributes to your mission, your values, your high priority goals. </a:t>
            </a:r>
            <a:endParaRPr lang="en-PH" sz="3000" b="1" dirty="0"/>
          </a:p>
        </p:txBody>
      </p:sp>
      <p:sp>
        <p:nvSpPr>
          <p:cNvPr id="2" name="TextBox 1">
            <a:extLst>
              <a:ext uri="{FF2B5EF4-FFF2-40B4-BE49-F238E27FC236}">
                <a16:creationId xmlns:a16="http://schemas.microsoft.com/office/drawing/2014/main" id="{B17AEC36-8A27-4C5E-B35A-1CF3273FDC02}"/>
              </a:ext>
            </a:extLst>
          </p:cNvPr>
          <p:cNvSpPr txBox="1"/>
          <p:nvPr/>
        </p:nvSpPr>
        <p:spPr>
          <a:xfrm>
            <a:off x="567401" y="1137796"/>
            <a:ext cx="3964208" cy="1569660"/>
          </a:xfrm>
          <a:prstGeom prst="rect">
            <a:avLst/>
          </a:prstGeom>
          <a:noFill/>
        </p:spPr>
        <p:txBody>
          <a:bodyPr wrap="square" rtlCol="0">
            <a:spAutoFit/>
          </a:bodyPr>
          <a:lstStyle/>
          <a:p>
            <a:r>
              <a:rPr lang="en-US" sz="3200" dirty="0"/>
              <a:t>The two factors that define an activity are </a:t>
            </a:r>
            <a:r>
              <a:rPr lang="en-US" sz="3200" b="1" i="1" dirty="0"/>
              <a:t>urgent</a:t>
            </a:r>
            <a:r>
              <a:rPr lang="en-US" sz="3200" i="1" dirty="0"/>
              <a:t> </a:t>
            </a:r>
            <a:r>
              <a:rPr lang="en-US" sz="3200" dirty="0"/>
              <a:t>and </a:t>
            </a:r>
            <a:r>
              <a:rPr lang="en-US" sz="3200" b="1" i="1" dirty="0"/>
              <a:t>important.</a:t>
            </a:r>
            <a:endParaRPr lang="en-PH" sz="3200" b="1" dirty="0"/>
          </a:p>
        </p:txBody>
      </p:sp>
    </p:spTree>
    <p:extLst>
      <p:ext uri="{BB962C8B-B14F-4D97-AF65-F5344CB8AC3E}">
        <p14:creationId xmlns:p14="http://schemas.microsoft.com/office/powerpoint/2010/main" val="347119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D130D9-932C-4868-99F3-110933E90C31}"/>
              </a:ext>
            </a:extLst>
          </p:cNvPr>
          <p:cNvSpPr/>
          <p:nvPr/>
        </p:nvSpPr>
        <p:spPr>
          <a:xfrm>
            <a:off x="0" y="0"/>
            <a:ext cx="12192000" cy="2398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ectangle 6">
            <a:extLst>
              <a:ext uri="{FF2B5EF4-FFF2-40B4-BE49-F238E27FC236}">
                <a16:creationId xmlns:a16="http://schemas.microsoft.com/office/drawing/2014/main" id="{0ACE3F7B-B949-4164-9034-7085601B9025}"/>
              </a:ext>
            </a:extLst>
          </p:cNvPr>
          <p:cNvSpPr/>
          <p:nvPr/>
        </p:nvSpPr>
        <p:spPr>
          <a:xfrm>
            <a:off x="-1" y="1510748"/>
            <a:ext cx="5115339" cy="4995378"/>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1026" name="Picture 2" descr="How to Use the Time Management Matrix">
            <a:extLst>
              <a:ext uri="{FF2B5EF4-FFF2-40B4-BE49-F238E27FC236}">
                <a16:creationId xmlns:a16="http://schemas.microsoft.com/office/drawing/2014/main" id="{38536719-4756-4D5B-B0A0-C4CFD4FB6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4025" y="1288492"/>
            <a:ext cx="6552335" cy="5350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91D36BD-977A-4576-A2B1-BF51AC92E816}"/>
              </a:ext>
            </a:extLst>
          </p:cNvPr>
          <p:cNvSpPr txBox="1"/>
          <p:nvPr/>
        </p:nvSpPr>
        <p:spPr>
          <a:xfrm>
            <a:off x="969611" y="218532"/>
            <a:ext cx="10653010" cy="707886"/>
          </a:xfrm>
          <a:prstGeom prst="rect">
            <a:avLst/>
          </a:prstGeom>
          <a:noFill/>
        </p:spPr>
        <p:txBody>
          <a:bodyPr wrap="square" rtlCol="0">
            <a:spAutoFit/>
          </a:bodyPr>
          <a:lstStyle/>
          <a:p>
            <a:pPr algn="ctr"/>
            <a:r>
              <a:rPr lang="en-PH" sz="4000" b="1" u="sng" dirty="0">
                <a:solidFill>
                  <a:srgbClr val="C00000"/>
                </a:solidFill>
              </a:rPr>
              <a:t>TIME MANAGEMENT MATRIX </a:t>
            </a:r>
            <a:r>
              <a:rPr lang="en-PH" sz="3500" b="1" u="sng" dirty="0">
                <a:solidFill>
                  <a:srgbClr val="C00000"/>
                </a:solidFill>
              </a:rPr>
              <a:t>(4 Quadrants)</a:t>
            </a:r>
          </a:p>
        </p:txBody>
      </p:sp>
      <p:sp>
        <p:nvSpPr>
          <p:cNvPr id="6" name="TextBox 5">
            <a:extLst>
              <a:ext uri="{FF2B5EF4-FFF2-40B4-BE49-F238E27FC236}">
                <a16:creationId xmlns:a16="http://schemas.microsoft.com/office/drawing/2014/main" id="{6BE0E905-6485-48D3-8568-227577009FA0}"/>
              </a:ext>
            </a:extLst>
          </p:cNvPr>
          <p:cNvSpPr txBox="1"/>
          <p:nvPr/>
        </p:nvSpPr>
        <p:spPr>
          <a:xfrm>
            <a:off x="349437" y="1612479"/>
            <a:ext cx="4765902" cy="4893647"/>
          </a:xfrm>
          <a:prstGeom prst="rect">
            <a:avLst/>
          </a:prstGeom>
          <a:noFill/>
        </p:spPr>
        <p:txBody>
          <a:bodyPr wrap="square" rtlCol="0">
            <a:spAutoFit/>
          </a:bodyPr>
          <a:lstStyle/>
          <a:p>
            <a:r>
              <a:rPr lang="en-PH" sz="3200" dirty="0"/>
              <a:t>TO BE PRODUCTIVE &amp; EFFECTIVE, you need to </a:t>
            </a:r>
            <a:r>
              <a:rPr lang="en-PH" sz="3200" b="1" dirty="0"/>
              <a:t>manage your time well. </a:t>
            </a:r>
          </a:p>
          <a:p>
            <a:endParaRPr lang="en-PH" sz="3200" dirty="0"/>
          </a:p>
          <a:p>
            <a:r>
              <a:rPr lang="en-PH" sz="3600" dirty="0"/>
              <a:t>The first step to </a:t>
            </a:r>
          </a:p>
          <a:p>
            <a:r>
              <a:rPr lang="en-PH" sz="3600" dirty="0"/>
              <a:t>good time management</a:t>
            </a:r>
          </a:p>
          <a:p>
            <a:r>
              <a:rPr lang="en-PH" sz="3600" dirty="0"/>
              <a:t>is to </a:t>
            </a:r>
            <a:r>
              <a:rPr lang="en-PH" sz="3600" b="1" dirty="0">
                <a:solidFill>
                  <a:srgbClr val="000099"/>
                </a:solidFill>
              </a:rPr>
              <a:t>classify your </a:t>
            </a:r>
          </a:p>
          <a:p>
            <a:r>
              <a:rPr lang="en-PH" sz="3600" b="1" dirty="0">
                <a:solidFill>
                  <a:srgbClr val="000099"/>
                </a:solidFill>
              </a:rPr>
              <a:t>daily activities into </a:t>
            </a:r>
          </a:p>
          <a:p>
            <a:r>
              <a:rPr lang="en-PH" sz="3600" b="1" dirty="0">
                <a:solidFill>
                  <a:srgbClr val="000099"/>
                </a:solidFill>
              </a:rPr>
              <a:t>4 quadrants.</a:t>
            </a:r>
          </a:p>
        </p:txBody>
      </p:sp>
    </p:spTree>
    <p:extLst>
      <p:ext uri="{BB962C8B-B14F-4D97-AF65-F5344CB8AC3E}">
        <p14:creationId xmlns:p14="http://schemas.microsoft.com/office/powerpoint/2010/main" val="110491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01A2E9-F32A-4FAC-96C1-170AF0D8E11F}"/>
              </a:ext>
            </a:extLst>
          </p:cNvPr>
          <p:cNvSpPr/>
          <p:nvPr/>
        </p:nvSpPr>
        <p:spPr>
          <a:xfrm>
            <a:off x="-23891" y="0"/>
            <a:ext cx="12192000" cy="2398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2050" name="Picture 2" descr="The Time Management Matrix">
            <a:extLst>
              <a:ext uri="{FF2B5EF4-FFF2-40B4-BE49-F238E27FC236}">
                <a16:creationId xmlns:a16="http://schemas.microsoft.com/office/drawing/2014/main" id="{3236870D-9ECD-4D2B-A16A-0A4E68FF6F6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3891" y="1919758"/>
            <a:ext cx="7919579" cy="47623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E9801C6-B702-4556-8276-9A97C9F1C9A0}"/>
              </a:ext>
            </a:extLst>
          </p:cNvPr>
          <p:cNvSpPr/>
          <p:nvPr/>
        </p:nvSpPr>
        <p:spPr>
          <a:xfrm flipV="1">
            <a:off x="-2" y="0"/>
            <a:ext cx="12192001" cy="2650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highlight>
                <a:srgbClr val="008000"/>
              </a:highlight>
            </a:endParaRPr>
          </a:p>
        </p:txBody>
      </p:sp>
      <p:sp>
        <p:nvSpPr>
          <p:cNvPr id="4" name="TextBox 3">
            <a:extLst>
              <a:ext uri="{FF2B5EF4-FFF2-40B4-BE49-F238E27FC236}">
                <a16:creationId xmlns:a16="http://schemas.microsoft.com/office/drawing/2014/main" id="{47E79970-F9F9-4D50-9156-2D5423360756}"/>
              </a:ext>
            </a:extLst>
          </p:cNvPr>
          <p:cNvSpPr txBox="1"/>
          <p:nvPr/>
        </p:nvSpPr>
        <p:spPr>
          <a:xfrm>
            <a:off x="201572" y="474443"/>
            <a:ext cx="7479453" cy="1231106"/>
          </a:xfrm>
          <a:prstGeom prst="rect">
            <a:avLst/>
          </a:prstGeom>
          <a:noFill/>
        </p:spPr>
        <p:txBody>
          <a:bodyPr wrap="square" rtlCol="0">
            <a:spAutoFit/>
          </a:bodyPr>
          <a:lstStyle/>
          <a:p>
            <a:r>
              <a:rPr lang="en-PH" sz="2600" b="1" u="sng" dirty="0">
                <a:solidFill>
                  <a:srgbClr val="000099"/>
                </a:solidFill>
              </a:rPr>
              <a:t>Quadrant I</a:t>
            </a:r>
            <a:r>
              <a:rPr lang="en-PH" sz="2600" b="1" dirty="0">
                <a:solidFill>
                  <a:srgbClr val="000099"/>
                </a:solidFill>
              </a:rPr>
              <a:t> (Q1) </a:t>
            </a:r>
            <a:r>
              <a:rPr lang="en-PH" sz="2400" dirty="0"/>
              <a:t>is both </a:t>
            </a:r>
            <a:r>
              <a:rPr lang="en-US" sz="2400" dirty="0"/>
              <a:t>urgent and important. It deals with significant results that require immediate attention. QI activities are usually called </a:t>
            </a:r>
            <a:r>
              <a:rPr lang="en-US" sz="2400" b="1" dirty="0"/>
              <a:t>“crises” or “problems.”</a:t>
            </a:r>
            <a:endParaRPr lang="en-PH" sz="2400" b="1" dirty="0"/>
          </a:p>
        </p:txBody>
      </p:sp>
      <p:sp>
        <p:nvSpPr>
          <p:cNvPr id="9" name="TextBox 8">
            <a:extLst>
              <a:ext uri="{FF2B5EF4-FFF2-40B4-BE49-F238E27FC236}">
                <a16:creationId xmlns:a16="http://schemas.microsoft.com/office/drawing/2014/main" id="{E5DB26A4-92C0-40FB-AEB5-3BE4717B20E4}"/>
              </a:ext>
            </a:extLst>
          </p:cNvPr>
          <p:cNvSpPr txBox="1"/>
          <p:nvPr/>
        </p:nvSpPr>
        <p:spPr>
          <a:xfrm>
            <a:off x="7943470" y="649599"/>
            <a:ext cx="4189948" cy="5816977"/>
          </a:xfrm>
          <a:prstGeom prst="rect">
            <a:avLst/>
          </a:prstGeom>
          <a:noFill/>
        </p:spPr>
        <p:txBody>
          <a:bodyPr wrap="square" rtlCol="0">
            <a:spAutoFit/>
          </a:bodyPr>
          <a:lstStyle/>
          <a:p>
            <a:r>
              <a:rPr lang="en-PH" sz="2600" b="1" u="sng" dirty="0">
                <a:solidFill>
                  <a:srgbClr val="000099"/>
                </a:solidFill>
              </a:rPr>
              <a:t>Quadrant III</a:t>
            </a:r>
            <a:r>
              <a:rPr lang="en-PH" sz="2600" b="1" dirty="0">
                <a:solidFill>
                  <a:srgbClr val="000099"/>
                </a:solidFill>
              </a:rPr>
              <a:t> (Q3)</a:t>
            </a:r>
            <a:r>
              <a:rPr lang="en-US" dirty="0"/>
              <a:t> </a:t>
            </a:r>
          </a:p>
          <a:p>
            <a:r>
              <a:rPr lang="en-US" sz="2400" dirty="0"/>
              <a:t>Some people spend so much time in</a:t>
            </a:r>
            <a:r>
              <a:rPr lang="en-PH" sz="2400" dirty="0"/>
              <a:t>“urgent, but not important” activities</a:t>
            </a:r>
            <a:r>
              <a:rPr lang="en-US" sz="2400" dirty="0"/>
              <a:t>. </a:t>
            </a:r>
          </a:p>
          <a:p>
            <a:r>
              <a:rPr lang="en-US" sz="2400" dirty="0"/>
              <a:t>They react  to things that are urgent, assuming they are also important. But the reality is that the urgency of these matters is often based on the priorities and expectations of others.</a:t>
            </a:r>
          </a:p>
          <a:p>
            <a:endParaRPr lang="en-US" sz="2600" b="1" dirty="0"/>
          </a:p>
          <a:p>
            <a:r>
              <a:rPr lang="en-US" sz="2600" b="1" dirty="0">
                <a:solidFill>
                  <a:srgbClr val="C00000"/>
                </a:solidFill>
              </a:rPr>
              <a:t>People who spend time almost exclusively in Q3 and Q4 basically lead irresponsible </a:t>
            </a:r>
            <a:r>
              <a:rPr lang="en-PH" sz="2600" b="1" dirty="0">
                <a:solidFill>
                  <a:srgbClr val="C00000"/>
                </a:solidFill>
              </a:rPr>
              <a:t>lives.</a:t>
            </a:r>
          </a:p>
        </p:txBody>
      </p:sp>
    </p:spTree>
    <p:extLst>
      <p:ext uri="{BB962C8B-B14F-4D97-AF65-F5344CB8AC3E}">
        <p14:creationId xmlns:p14="http://schemas.microsoft.com/office/powerpoint/2010/main" val="51360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01A2E9-F32A-4FAC-96C1-170AF0D8E11F}"/>
              </a:ext>
            </a:extLst>
          </p:cNvPr>
          <p:cNvSpPr/>
          <p:nvPr/>
        </p:nvSpPr>
        <p:spPr>
          <a:xfrm>
            <a:off x="2613" y="0"/>
            <a:ext cx="12192000" cy="2398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a:extLst>
              <a:ext uri="{FF2B5EF4-FFF2-40B4-BE49-F238E27FC236}">
                <a16:creationId xmlns:a16="http://schemas.microsoft.com/office/drawing/2014/main" id="{3305301E-E4DD-4CD6-9A83-E09CB008F267}"/>
              </a:ext>
            </a:extLst>
          </p:cNvPr>
          <p:cNvSpPr/>
          <p:nvPr/>
        </p:nvSpPr>
        <p:spPr>
          <a:xfrm>
            <a:off x="7524622" y="1699395"/>
            <a:ext cx="4691270" cy="512448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Rectangle 6">
            <a:extLst>
              <a:ext uri="{FF2B5EF4-FFF2-40B4-BE49-F238E27FC236}">
                <a16:creationId xmlns:a16="http://schemas.microsoft.com/office/drawing/2014/main" id="{FE9801C6-B702-4556-8276-9A97C9F1C9A0}"/>
              </a:ext>
            </a:extLst>
          </p:cNvPr>
          <p:cNvSpPr/>
          <p:nvPr/>
        </p:nvSpPr>
        <p:spPr>
          <a:xfrm flipV="1">
            <a:off x="-23892" y="-1"/>
            <a:ext cx="12239784" cy="3043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highlight>
                <a:srgbClr val="008000"/>
              </a:highlight>
            </a:endParaRPr>
          </a:p>
        </p:txBody>
      </p:sp>
      <p:sp>
        <p:nvSpPr>
          <p:cNvPr id="4" name="TextBox 3">
            <a:extLst>
              <a:ext uri="{FF2B5EF4-FFF2-40B4-BE49-F238E27FC236}">
                <a16:creationId xmlns:a16="http://schemas.microsoft.com/office/drawing/2014/main" id="{47E79970-F9F9-4D50-9156-2D5423360756}"/>
              </a:ext>
            </a:extLst>
          </p:cNvPr>
          <p:cNvSpPr txBox="1"/>
          <p:nvPr/>
        </p:nvSpPr>
        <p:spPr>
          <a:xfrm>
            <a:off x="178290" y="1761047"/>
            <a:ext cx="7479453" cy="1246495"/>
          </a:xfrm>
          <a:prstGeom prst="rect">
            <a:avLst/>
          </a:prstGeom>
          <a:noFill/>
        </p:spPr>
        <p:txBody>
          <a:bodyPr wrap="square" rtlCol="0">
            <a:spAutoFit/>
          </a:bodyPr>
          <a:lstStyle/>
          <a:p>
            <a:r>
              <a:rPr lang="en-US" sz="2500" dirty="0"/>
              <a:t>Effective people stay out of Q3 &amp; Q4 because,</a:t>
            </a:r>
          </a:p>
          <a:p>
            <a:r>
              <a:rPr lang="en-US" sz="2500" dirty="0"/>
              <a:t>urgent or not, they are </a:t>
            </a:r>
            <a:r>
              <a:rPr lang="en-US" sz="2500" b="1" dirty="0"/>
              <a:t>not important. By spending more time in Q2, they have less Q1</a:t>
            </a:r>
            <a:r>
              <a:rPr lang="en-US" sz="2500" dirty="0"/>
              <a:t> (crisis &amp; problems).</a:t>
            </a:r>
          </a:p>
        </p:txBody>
      </p:sp>
      <p:sp>
        <p:nvSpPr>
          <p:cNvPr id="9" name="TextBox 8">
            <a:extLst>
              <a:ext uri="{FF2B5EF4-FFF2-40B4-BE49-F238E27FC236}">
                <a16:creationId xmlns:a16="http://schemas.microsoft.com/office/drawing/2014/main" id="{E5DB26A4-92C0-40FB-AEB5-3BE4717B20E4}"/>
              </a:ext>
            </a:extLst>
          </p:cNvPr>
          <p:cNvSpPr txBox="1"/>
          <p:nvPr/>
        </p:nvSpPr>
        <p:spPr>
          <a:xfrm>
            <a:off x="7657743" y="1699395"/>
            <a:ext cx="4531644" cy="5124480"/>
          </a:xfrm>
          <a:prstGeom prst="rect">
            <a:avLst/>
          </a:prstGeom>
          <a:noFill/>
        </p:spPr>
        <p:txBody>
          <a:bodyPr wrap="square" rtlCol="0">
            <a:spAutoFit/>
          </a:bodyPr>
          <a:lstStyle/>
          <a:p>
            <a:r>
              <a:rPr lang="en-US" sz="3000" b="1" dirty="0">
                <a:solidFill>
                  <a:srgbClr val="C00000"/>
                </a:solidFill>
              </a:rPr>
              <a:t>Quadrant II </a:t>
            </a:r>
            <a:r>
              <a:rPr lang="en-US" sz="2400" dirty="0"/>
              <a:t>is </a:t>
            </a:r>
            <a:r>
              <a:rPr lang="en-US" sz="2400" b="1" dirty="0"/>
              <a:t>the heart of effective personal management. </a:t>
            </a:r>
            <a:r>
              <a:rPr lang="en-US" sz="2400" dirty="0"/>
              <a:t>It deals with things that are not urgent, but are important. </a:t>
            </a:r>
          </a:p>
          <a:p>
            <a:r>
              <a:rPr lang="en-US" sz="2400" dirty="0"/>
              <a:t>It deals with things like </a:t>
            </a:r>
            <a:r>
              <a:rPr lang="en-US" sz="2400" b="1" dirty="0"/>
              <a:t>building relationships, writing a personal </a:t>
            </a:r>
            <a:r>
              <a:rPr lang="en-PH" sz="2400" b="1" dirty="0"/>
              <a:t>mission statement, long-range planning, exercising, preventive maintenance, preparation</a:t>
            </a:r>
            <a:r>
              <a:rPr lang="en-PH" sz="2400" dirty="0"/>
              <a:t>—all </a:t>
            </a:r>
            <a:r>
              <a:rPr lang="en-US" sz="2400" dirty="0"/>
              <a:t>those things we know we need to do, but somehow seldom get around to doing, because they </a:t>
            </a:r>
            <a:r>
              <a:rPr lang="en-PH" sz="2400" dirty="0"/>
              <a:t>are not urgent.</a:t>
            </a:r>
            <a:endParaRPr lang="en-PH" sz="2400" b="1" dirty="0">
              <a:solidFill>
                <a:srgbClr val="C00000"/>
              </a:solidFill>
            </a:endParaRPr>
          </a:p>
        </p:txBody>
      </p:sp>
      <p:pic>
        <p:nvPicPr>
          <p:cNvPr id="10" name="Picture 9">
            <a:extLst>
              <a:ext uri="{FF2B5EF4-FFF2-40B4-BE49-F238E27FC236}">
                <a16:creationId xmlns:a16="http://schemas.microsoft.com/office/drawing/2014/main" id="{1191BECF-3BFD-4B46-BA3A-99A7980BFBB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891" y="3350017"/>
            <a:ext cx="7479453" cy="3387109"/>
          </a:xfrm>
          <a:prstGeom prst="rect">
            <a:avLst/>
          </a:prstGeom>
          <a:ln w="9525">
            <a:solidFill>
              <a:schemeClr val="tx1"/>
            </a:solidFill>
          </a:ln>
        </p:spPr>
      </p:pic>
      <p:sp>
        <p:nvSpPr>
          <p:cNvPr id="12" name="TextBox 11">
            <a:extLst>
              <a:ext uri="{FF2B5EF4-FFF2-40B4-BE49-F238E27FC236}">
                <a16:creationId xmlns:a16="http://schemas.microsoft.com/office/drawing/2014/main" id="{8EA2B386-EF8C-49AC-8B54-F85EEE88FDBB}"/>
              </a:ext>
            </a:extLst>
          </p:cNvPr>
          <p:cNvSpPr txBox="1"/>
          <p:nvPr/>
        </p:nvSpPr>
        <p:spPr>
          <a:xfrm>
            <a:off x="2601713" y="370875"/>
            <a:ext cx="6988573" cy="1092607"/>
          </a:xfrm>
          <a:prstGeom prst="rect">
            <a:avLst/>
          </a:prstGeom>
          <a:noFill/>
        </p:spPr>
        <p:txBody>
          <a:bodyPr wrap="square" rtlCol="0">
            <a:spAutoFit/>
          </a:bodyPr>
          <a:lstStyle/>
          <a:p>
            <a:pPr algn="ctr"/>
            <a:r>
              <a:rPr lang="en-US" sz="4000" b="1" u="sng" dirty="0">
                <a:solidFill>
                  <a:srgbClr val="0000CC"/>
                </a:solidFill>
              </a:rPr>
              <a:t>INVEST in QUADRANT II </a:t>
            </a:r>
          </a:p>
          <a:p>
            <a:pPr algn="ctr"/>
            <a:r>
              <a:rPr lang="en-US" sz="2500" b="1" dirty="0">
                <a:solidFill>
                  <a:srgbClr val="000099"/>
                </a:solidFill>
              </a:rPr>
              <a:t>(activities that are important but not urgent)</a:t>
            </a:r>
          </a:p>
        </p:txBody>
      </p:sp>
    </p:spTree>
    <p:extLst>
      <p:ext uri="{BB962C8B-B14F-4D97-AF65-F5344CB8AC3E}">
        <p14:creationId xmlns:p14="http://schemas.microsoft.com/office/powerpoint/2010/main" val="2753448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1573</Words>
  <Application>Microsoft Office PowerPoint</Application>
  <PresentationFormat>Widescreen</PresentationFormat>
  <Paragraphs>199</Paragraphs>
  <Slides>38</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65</cp:revision>
  <dcterms:created xsi:type="dcterms:W3CDTF">2025-08-01T08:20:58Z</dcterms:created>
  <dcterms:modified xsi:type="dcterms:W3CDTF">2025-08-09T04:20:18Z</dcterms:modified>
</cp:coreProperties>
</file>